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91" r:id="rId3"/>
    <p:sldId id="320" r:id="rId4"/>
    <p:sldId id="321" r:id="rId5"/>
    <p:sldId id="331" r:id="rId6"/>
    <p:sldId id="322" r:id="rId7"/>
    <p:sldId id="323" r:id="rId8"/>
    <p:sldId id="328" r:id="rId9"/>
    <p:sldId id="329" r:id="rId10"/>
    <p:sldId id="326" r:id="rId11"/>
    <p:sldId id="327" r:id="rId12"/>
    <p:sldId id="330" r:id="rId13"/>
    <p:sldId id="324" r:id="rId14"/>
    <p:sldId id="325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41" r:id="rId23"/>
    <p:sldId id="339" r:id="rId24"/>
    <p:sldId id="340" r:id="rId25"/>
    <p:sldId id="342" r:id="rId26"/>
    <p:sldId id="343" r:id="rId27"/>
    <p:sldId id="344" r:id="rId28"/>
    <p:sldId id="345" r:id="rId29"/>
    <p:sldId id="346" r:id="rId30"/>
    <p:sldId id="26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71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8295F-6460-4C2C-8F33-3C18700BB1E4}" type="datetimeFigureOut">
              <a:rPr lang="id-ID" smtClean="0"/>
              <a:t>18/01/2021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9B436-CDA2-46B3-9EAF-96D903BADC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315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9B436-CDA2-46B3-9EAF-96D903BADCEE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322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9B436-CDA2-46B3-9EAF-96D903BADCEE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951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6353" y="2116183"/>
            <a:ext cx="5532120" cy="1898626"/>
          </a:xfrm>
        </p:spPr>
        <p:txBody>
          <a:bodyPr anchor="b">
            <a:normAutofit/>
          </a:bodyPr>
          <a:lstStyle>
            <a:lvl1pPr algn="r">
              <a:defRPr lang="en-US" sz="3600" b="1" kern="1200" dirty="0" smtClean="0">
                <a:solidFill>
                  <a:srgbClr val="1B2D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7427" y="4014809"/>
            <a:ext cx="5101046" cy="918347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buNone/>
              <a:defRPr lang="en-US" sz="1600" kern="1200" dirty="0">
                <a:solidFill>
                  <a:srgbClr val="366FB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A07996-5D5C-4CE1-9E1C-A3A491FD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5D1767-537B-44B9-A313-BBE52356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1073" y="6356350"/>
            <a:ext cx="2057400" cy="365125"/>
          </a:xfrm>
        </p:spPr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CE7BB-7343-4C29-B856-6101F1F1C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5579460"/>
            <a:ext cx="1160624" cy="11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3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2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06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9EB699-AF27-45D9-9305-3DC1993A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BECBC2E-7142-4EC5-84C9-12ADD3DF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E5BC-C00D-46E2-9EE8-5B46162B123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006ECE0-F096-4C90-BE50-BB204B10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A9E3DB7-D2A8-41C8-B09A-68C24AC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5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231" y="2163308"/>
            <a:ext cx="5481638" cy="1785214"/>
          </a:xfrm>
        </p:spPr>
        <p:txBody>
          <a:bodyPr anchor="b"/>
          <a:lstStyle>
            <a:lvl1pPr algn="r">
              <a:defRPr lang="en-US" sz="3600" b="1" kern="1200" smtClean="0">
                <a:solidFill>
                  <a:srgbClr val="1B2D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4231" y="3948521"/>
            <a:ext cx="5481638" cy="622616"/>
          </a:xfrm>
        </p:spPr>
        <p:txBody>
          <a:bodyPr>
            <a:normAutofit/>
          </a:bodyPr>
          <a:lstStyle>
            <a:lvl1pPr marL="0" indent="0" algn="r">
              <a:buNone/>
              <a:defRPr lang="en-US" sz="1600" kern="1200" dirty="0" smtClean="0">
                <a:solidFill>
                  <a:srgbClr val="366FB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A3666-5AE8-482D-8735-2F3B8D29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E5BC-C00D-46E2-9EE8-5B46162B123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89A8B-5646-42F8-804F-059A986D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D1013C-4F60-45E9-8BD2-57949E57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0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6B87A36-3434-46ED-B5CE-A1BE5A77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E5BC-C00D-46E2-9EE8-5B46162B123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419190-7DCA-4A7E-9172-D9A3B0BE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705846-77CA-4DF0-9632-D0539BE3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2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E4966-5E44-4CB7-8C74-19BFA3BA6A3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1982" y="2506662"/>
            <a:ext cx="3886200" cy="3683001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2E77F0-D550-43CD-9B39-5A384BCA8BA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29745" y="2548302"/>
            <a:ext cx="3886200" cy="365442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3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8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3806EB-9A3A-4350-A569-35F431399B3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7390" y="987426"/>
            <a:ext cx="4627959" cy="488156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1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92E5BC-C00D-46E2-9EE8-5B46162B123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4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E5BC-C00D-46E2-9EE8-5B46162B123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6456E-A773-42A4-A122-4B02DC2E0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49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rgbClr val="1B2E5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1497808"/>
            <a:ext cx="8062912" cy="1470025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Penerapan </a:t>
            </a:r>
            <a:r>
              <a:rPr lang="it-IT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Algoritma Anonimisasi </a:t>
            </a:r>
            <a:r>
              <a:rPr lang="it-IT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Data </a:t>
            </a:r>
            <a:r>
              <a:rPr lang="it-IT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Pada Lingkungan </a:t>
            </a:r>
            <a:r>
              <a:rPr lang="it-IT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Big Data</a:t>
            </a:r>
            <a:endParaRPr lang="en-US" sz="28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544" y="2971800"/>
            <a:ext cx="8062912" cy="1752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b="1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Skripsi</a:t>
            </a:r>
            <a:r>
              <a:rPr lang="en-US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id-ID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endParaRPr lang="en-US" sz="18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Bef>
                <a:spcPts val="0"/>
              </a:spcBef>
            </a:pPr>
            <a:r>
              <a:rPr lang="id-ID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Universitas Katolik P</a:t>
            </a:r>
            <a:r>
              <a:rPr lang="en-US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id-ID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rahyangan</a:t>
            </a:r>
            <a:r>
              <a:rPr lang="en-US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1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18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id-ID" sz="18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</a:rPr>
              <a:t>Stephen Jordan</a:t>
            </a:r>
            <a:br>
              <a:rPr lang="id-ID" sz="18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</a:rPr>
            </a:br>
            <a:r>
              <a:rPr lang="id-ID" sz="18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</a:rPr>
              <a:t>2016730018</a:t>
            </a:r>
            <a:endParaRPr lang="en-US" sz="1800" dirty="0">
              <a:solidFill>
                <a:srgbClr val="002060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4"/>
    </mc:Choice>
    <mc:Fallback xmlns="">
      <p:transition spd="slow" advTm="14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665288"/>
            <a:ext cx="7467600" cy="4873625"/>
          </a:xfrm>
        </p:spPr>
        <p:txBody>
          <a:bodyPr>
            <a:normAutofit/>
          </a:bodyPr>
          <a:lstStyle/>
          <a:p>
            <a:r>
              <a:rPr lang="id-ID" sz="2000" dirty="0" smtClean="0"/>
              <a:t>Algoritma yang dapat mencari solusi optimal pengelompokan data berdasarkan total information loss paling kecil.</a:t>
            </a:r>
          </a:p>
          <a:p>
            <a:r>
              <a:rPr lang="id-ID" sz="2000" dirty="0" smtClean="0"/>
              <a:t>Contoh :</a:t>
            </a:r>
            <a:br>
              <a:rPr lang="id-ID" sz="2000" dirty="0" smtClean="0"/>
            </a:br>
            <a:endParaRPr lang="id-ID" sz="2000" dirty="0" smtClean="0"/>
          </a:p>
          <a:p>
            <a:endParaRPr lang="id-ID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Greedy k-member clustering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08" y="2740882"/>
            <a:ext cx="5667375" cy="1656716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255802" y="4501182"/>
            <a:ext cx="1066800" cy="304800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66974" y="2700473"/>
            <a:ext cx="2885659" cy="2297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800" dirty="0" smtClean="0"/>
              <a:t>Numerik: </a:t>
            </a: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1200" dirty="0" smtClean="0"/>
              <a:t>DAYS_EMPLOYED</a:t>
            </a:r>
          </a:p>
          <a:p>
            <a:r>
              <a:rPr lang="id-ID" sz="1800" dirty="0"/>
              <a:t>Kategorikal </a:t>
            </a:r>
            <a:r>
              <a:rPr lang="id-ID" sz="1800" dirty="0" smtClean="0"/>
              <a:t>: </a:t>
            </a:r>
            <a:r>
              <a:rPr lang="id-ID" sz="1200" dirty="0" smtClean="0"/>
              <a:t/>
            </a:r>
            <a:br>
              <a:rPr lang="id-ID" sz="1200" dirty="0" smtClean="0"/>
            </a:br>
            <a:r>
              <a:rPr lang="id-ID" sz="1200" dirty="0" smtClean="0"/>
              <a:t>INCOME_TYPE,</a:t>
            </a:r>
            <a:br>
              <a:rPr lang="id-ID" sz="1200" dirty="0" smtClean="0"/>
            </a:br>
            <a:r>
              <a:rPr lang="id-ID" sz="1200" dirty="0" smtClean="0"/>
              <a:t>OCCUPATION_TYPE</a:t>
            </a:r>
          </a:p>
          <a:p>
            <a:pPr marL="0" indent="0">
              <a:buNone/>
            </a:pPr>
            <a:r>
              <a:rPr lang="id-ID" sz="1800" dirty="0" smtClean="0"/>
              <a:t/>
            </a:r>
            <a:br>
              <a:rPr lang="id-ID" sz="1800" dirty="0" smtClean="0"/>
            </a:br>
            <a:r>
              <a:rPr lang="id-ID" sz="1800" dirty="0" smtClean="0"/>
              <a:t/>
            </a:r>
            <a:br>
              <a:rPr lang="id-ID" sz="1800" dirty="0" smtClean="0"/>
            </a:br>
            <a:endParaRPr lang="id-ID" sz="1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635" y="5017317"/>
            <a:ext cx="5632520" cy="143302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591155" y="4368243"/>
            <a:ext cx="2885659" cy="20016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800" dirty="0" smtClean="0"/>
              <a:t>Distance numerik</a:t>
            </a:r>
          </a:p>
          <a:p>
            <a:r>
              <a:rPr lang="id-ID" sz="1800" dirty="0" smtClean="0"/>
              <a:t>Distance kategorikal</a:t>
            </a:r>
          </a:p>
          <a:p>
            <a:r>
              <a:rPr lang="id-ID" sz="1800" dirty="0" smtClean="0"/>
              <a:t>Distance record</a:t>
            </a:r>
          </a:p>
          <a:p>
            <a:r>
              <a:rPr lang="id-ID" sz="1800" dirty="0" smtClean="0"/>
              <a:t>Information Loss</a:t>
            </a:r>
          </a:p>
          <a:p>
            <a:r>
              <a:rPr lang="id-ID" sz="1800" dirty="0" smtClean="0"/>
              <a:t>Pengelompokan data</a:t>
            </a:r>
            <a:br>
              <a:rPr lang="id-ID" sz="1800" dirty="0" smtClean="0"/>
            </a:br>
            <a:r>
              <a:rPr lang="id-ID" sz="1800" dirty="0" smtClean="0"/>
              <a:t/>
            </a:r>
            <a:br>
              <a:rPr lang="id-ID" sz="1800" dirty="0" smtClean="0"/>
            </a:br>
            <a:endParaRPr lang="id-ID" sz="1800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546192" y="3950439"/>
            <a:ext cx="2885659" cy="357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800" dirty="0" smtClean="0"/>
              <a:t>Daftar operasi 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543883" y="2392077"/>
            <a:ext cx="2885659" cy="357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800" dirty="0" smtClean="0"/>
              <a:t>Daftar atribut :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72"/>
    </mc:Choice>
    <mc:Fallback xmlns="">
      <p:transition spd="slow" advTm="60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0382" y="365064"/>
            <a:ext cx="7886700" cy="762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rgbClr val="1B2E5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d-ID" dirty="0"/>
              <a:t>Greedy k-member 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clustering (2)</a:t>
            </a:r>
            <a:endParaRPr lang="en-US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630382" y="1600201"/>
            <a:ext cx="7467600" cy="762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2000" dirty="0" smtClean="0"/>
              <a:t>Berikut adalah tahapan dari algoritma GKMC:</a:t>
            </a:r>
          </a:p>
          <a:p>
            <a:endParaRPr lang="id-ID" sz="2000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5595721" y="2690292"/>
            <a:ext cx="2786279" cy="1424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/>
          <p:cNvSpPr/>
          <p:nvPr/>
        </p:nvSpPr>
        <p:spPr>
          <a:xfrm>
            <a:off x="5731452" y="2835338"/>
            <a:ext cx="26505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/>
              <a:t>Catatan:</a:t>
            </a:r>
            <a:br>
              <a:rPr lang="id-ID" sz="1400" dirty="0"/>
            </a:br>
            <a:r>
              <a:rPr lang="id-ID" sz="1400" dirty="0" smtClean="0"/>
              <a:t>Greedy k-member clustering menerima </a:t>
            </a:r>
            <a:r>
              <a:rPr lang="id-ID" sz="1400" dirty="0"/>
              <a:t>input </a:t>
            </a:r>
            <a:r>
              <a:rPr lang="id-ID" sz="1400" dirty="0" smtClean="0"/>
              <a:t>data sebenarnya yaitu data </a:t>
            </a:r>
            <a:br>
              <a:rPr lang="id-ID" sz="1400" dirty="0" smtClean="0"/>
            </a:br>
            <a:r>
              <a:rPr lang="id-ID" sz="1400" dirty="0" smtClean="0"/>
              <a:t>yang ingin dianonimisasi</a:t>
            </a:r>
            <a:endParaRPr lang="id-ID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2117662"/>
            <a:ext cx="4692073" cy="46504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95721" y="4442891"/>
            <a:ext cx="23665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Parameter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z="1400" dirty="0" smtClean="0"/>
              <a:t>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z="1400" dirty="0" smtClean="0"/>
              <a:t>kolom numerik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z="1400" dirty="0" smtClean="0"/>
              <a:t>kolom kategorikal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d-ID" sz="1400" dirty="0"/>
          </a:p>
        </p:txBody>
      </p:sp>
      <p:sp>
        <p:nvSpPr>
          <p:cNvPr id="5" name="Rectangle 4"/>
          <p:cNvSpPr/>
          <p:nvPr/>
        </p:nvSpPr>
        <p:spPr>
          <a:xfrm>
            <a:off x="914400" y="2590800"/>
            <a:ext cx="914400" cy="74606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914400" y="4572000"/>
            <a:ext cx="9144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0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53"/>
    </mc:Choice>
    <mc:Fallback xmlns="">
      <p:transition spd="slow" advTm="78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Domain Generalization</a:t>
            </a:r>
            <a:br>
              <a:rPr lang="id-ID" sz="3600" dirty="0" smtClean="0"/>
            </a:br>
            <a:r>
              <a:rPr lang="id-ID" sz="3600" dirty="0" smtClean="0"/>
              <a:t>Hierarchy (DGH)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2486" y="1665288"/>
            <a:ext cx="7671594" cy="4873625"/>
          </a:xfrm>
        </p:spPr>
        <p:txBody>
          <a:bodyPr>
            <a:normAutofit/>
          </a:bodyPr>
          <a:lstStyle/>
          <a:p>
            <a:r>
              <a:rPr lang="id-ID" sz="2000" dirty="0" smtClean="0"/>
              <a:t>Domain Generalization Hierarchy adalah pohon generalisasi yang digunakan pada algoritma pengelompokan data untuk menghitung distance kategorikal dan juga digunakan pada  proses anonimisasi untuk mengganti nilai atribut tertentu.</a:t>
            </a:r>
          </a:p>
          <a:p>
            <a:r>
              <a:rPr lang="id-ID" sz="2000" dirty="0" smtClean="0"/>
              <a:t>Generalisasi adalah proses mengganti sebuah nilai yang spesifik menjadi nilai yang lebih umum</a:t>
            </a:r>
          </a:p>
          <a:p>
            <a:r>
              <a:rPr lang="id-ID" sz="2000" dirty="0" smtClean="0"/>
              <a:t>Contoh: </a:t>
            </a:r>
          </a:p>
          <a:p>
            <a:endParaRPr lang="id-ID" sz="2000" dirty="0" smtClean="0"/>
          </a:p>
          <a:p>
            <a:endParaRPr lang="id-ID" sz="2000" dirty="0" smtClean="0"/>
          </a:p>
          <a:p>
            <a:endParaRPr lang="id-ID" sz="2000" dirty="0"/>
          </a:p>
          <a:p>
            <a:endParaRPr lang="id-ID" sz="2000" dirty="0" smtClean="0"/>
          </a:p>
          <a:p>
            <a:endParaRPr lang="id-ID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038600"/>
            <a:ext cx="5334000" cy="153763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3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0"/>
    </mc:Choice>
    <mc:Fallback xmlns="">
      <p:transition spd="slow" advTm="49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665288"/>
            <a:ext cx="7467600" cy="4873625"/>
          </a:xfrm>
        </p:spPr>
        <p:txBody>
          <a:bodyPr>
            <a:normAutofit/>
          </a:bodyPr>
          <a:lstStyle/>
          <a:p>
            <a:r>
              <a:rPr lang="id-ID" sz="2000" dirty="0" smtClean="0"/>
              <a:t>Metode anonimisasi data, dimana sebuah data tidak </a:t>
            </a:r>
            <a:r>
              <a:rPr lang="id-ID" sz="2000" dirty="0"/>
              <a:t>dapat dibedakan setidaknya dengan k − 1 data </a:t>
            </a:r>
            <a:r>
              <a:rPr lang="id-ID" sz="2000" dirty="0" smtClean="0"/>
              <a:t>lainnya</a:t>
            </a:r>
          </a:p>
          <a:p>
            <a:r>
              <a:rPr lang="id-ID" sz="2000" dirty="0" smtClean="0"/>
              <a:t>Contoh :</a:t>
            </a:r>
            <a:br>
              <a:rPr lang="id-ID" sz="2000" dirty="0" smtClean="0"/>
            </a:br>
            <a:endParaRPr lang="id-ID" sz="2000" dirty="0" smtClean="0"/>
          </a:p>
          <a:p>
            <a:endParaRPr lang="id-ID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K-ANONYMITY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08" y="4909567"/>
            <a:ext cx="5722793" cy="1616076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255802" y="4501182"/>
            <a:ext cx="1066800" cy="304800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677664" y="2713400"/>
            <a:ext cx="2885659" cy="3155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800" dirty="0" smtClean="0"/>
              <a:t>Identifier: </a:t>
            </a: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1200" dirty="0" smtClean="0"/>
              <a:t>ID</a:t>
            </a:r>
          </a:p>
          <a:p>
            <a:r>
              <a:rPr lang="id-ID" sz="1800" dirty="0" smtClean="0"/>
              <a:t>Quasi-identifier: </a:t>
            </a: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1200" dirty="0" smtClean="0"/>
              <a:t>DAYS_EMPLOYED,</a:t>
            </a:r>
            <a:br>
              <a:rPr lang="id-ID" sz="1200" dirty="0" smtClean="0"/>
            </a:br>
            <a:r>
              <a:rPr lang="id-ID" sz="1200" dirty="0" smtClean="0"/>
              <a:t>INCOME_TYPE,</a:t>
            </a:r>
            <a:br>
              <a:rPr lang="id-ID" sz="1200" dirty="0" smtClean="0"/>
            </a:br>
            <a:r>
              <a:rPr lang="id-ID" sz="1200" dirty="0" smtClean="0"/>
              <a:t>OCCUPATION_TYPE</a:t>
            </a:r>
          </a:p>
          <a:p>
            <a:r>
              <a:rPr lang="id-ID" sz="1800" dirty="0" smtClean="0"/>
              <a:t>Sensitive Attribute:</a:t>
            </a:r>
            <a:br>
              <a:rPr lang="id-ID" sz="1800" dirty="0" smtClean="0"/>
            </a:br>
            <a:r>
              <a:rPr lang="id-ID" sz="1200" dirty="0" smtClean="0"/>
              <a:t>INCOME_TOTAL</a:t>
            </a:r>
            <a:r>
              <a:rPr lang="id-ID" sz="1800" dirty="0" smtClean="0"/>
              <a:t/>
            </a:r>
            <a:br>
              <a:rPr lang="id-ID" sz="1800" dirty="0" smtClean="0"/>
            </a:br>
            <a:r>
              <a:rPr lang="id-ID" sz="1800" dirty="0" smtClean="0"/>
              <a:t/>
            </a:r>
            <a:br>
              <a:rPr lang="id-ID" sz="1800" dirty="0" smtClean="0"/>
            </a:br>
            <a:endParaRPr lang="id-ID" sz="18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92602" y="5099986"/>
            <a:ext cx="2885659" cy="104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800" dirty="0" smtClean="0"/>
              <a:t>Anonimisasi</a:t>
            </a:r>
            <a:br>
              <a:rPr lang="id-ID" sz="1800" dirty="0" smtClean="0"/>
            </a:br>
            <a:r>
              <a:rPr lang="id-ID" sz="1800" dirty="0" smtClean="0"/>
              <a:t/>
            </a:r>
            <a:br>
              <a:rPr lang="id-ID" sz="1800" dirty="0" smtClean="0"/>
            </a:br>
            <a:endParaRPr lang="id-ID" sz="1800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543843" y="2360822"/>
            <a:ext cx="2885659" cy="357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800" dirty="0" smtClean="0"/>
              <a:t>Daftar Atribut: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543843" y="4791718"/>
            <a:ext cx="2885659" cy="357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800" dirty="0" smtClean="0"/>
              <a:t>Daftar Operasi: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644" y="2962260"/>
            <a:ext cx="5632520" cy="143302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7"/>
    </mc:Choice>
    <mc:Fallback xmlns="">
      <p:transition spd="slow" advTm="6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0" y="685801"/>
            <a:ext cx="78867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rgbClr val="1B2E5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d-ID" dirty="0" smtClean="0"/>
              <a:t>K-ANONYMITY (2)</a:t>
            </a:r>
            <a:endParaRPr lang="en-US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630382" y="1600201"/>
            <a:ext cx="7467600" cy="762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2000" dirty="0" smtClean="0"/>
              <a:t>Berikut adalah tahapan dari k-anonymity:</a:t>
            </a:r>
            <a:br>
              <a:rPr lang="id-ID" sz="2000" dirty="0" smtClean="0"/>
            </a:br>
            <a:endParaRPr lang="id-ID" sz="2000" dirty="0" smtClean="0"/>
          </a:p>
          <a:p>
            <a:endParaRPr lang="id-ID" sz="2000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5523057" y="2057400"/>
            <a:ext cx="2459182" cy="1410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/>
          <p:cNvSpPr/>
          <p:nvPr/>
        </p:nvSpPr>
        <p:spPr>
          <a:xfrm>
            <a:off x="5569383" y="2177938"/>
            <a:ext cx="23665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/>
              <a:t>Catatan:</a:t>
            </a:r>
            <a:br>
              <a:rPr lang="id-ID" sz="1400" dirty="0"/>
            </a:br>
            <a:r>
              <a:rPr lang="id-ID" sz="1400" dirty="0"/>
              <a:t>K-anonymity menerima input </a:t>
            </a:r>
            <a:r>
              <a:rPr lang="id-ID" sz="1400" dirty="0" smtClean="0"/>
              <a:t>dari hasil pengelompokan </a:t>
            </a:r>
            <a:r>
              <a:rPr lang="id-ID" sz="1400" dirty="0"/>
              <a:t>data </a:t>
            </a:r>
            <a:r>
              <a:rPr lang="id-ID" sz="1400" dirty="0" smtClean="0"/>
              <a:t>algoritma </a:t>
            </a:r>
            <a:r>
              <a:rPr lang="id-ID" sz="1400" dirty="0"/>
              <a:t>GKMC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2" y="2057400"/>
            <a:ext cx="4663428" cy="38862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410200" y="3733800"/>
            <a:ext cx="2438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Parameter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z="1400" dirty="0" smtClean="0"/>
              <a:t>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z="1400" dirty="0" smtClean="0"/>
              <a:t>identifier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z="1400" dirty="0" smtClean="0"/>
              <a:t>quasi-identifier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z="1400" dirty="0" smtClean="0"/>
              <a:t>sensitive attribute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z="1400" dirty="0" smtClean="0"/>
              <a:t>domain generalization hierarchy masing-masing atribut.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d-ID" sz="1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26"/>
    </mc:Choice>
    <mc:Fallback xmlns="">
      <p:transition spd="slow" advTm="79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578861" y="1611385"/>
            <a:ext cx="7449127" cy="4873625"/>
          </a:xfrm>
        </p:spPr>
        <p:txBody>
          <a:bodyPr>
            <a:normAutofit/>
          </a:bodyPr>
          <a:lstStyle/>
          <a:p>
            <a:r>
              <a:rPr lang="en-US" sz="2000" dirty="0"/>
              <a:t>Data yang </a:t>
            </a:r>
            <a:r>
              <a:rPr lang="en-US" sz="2000" dirty="0" err="1"/>
              <a:t>dipakai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Credit </a:t>
            </a:r>
            <a:r>
              <a:rPr lang="en-US" sz="2000" dirty="0" smtClean="0"/>
              <a:t>card</a:t>
            </a:r>
            <a:r>
              <a:rPr lang="id-ID" sz="2000" dirty="0"/>
              <a:t> </a:t>
            </a:r>
            <a:r>
              <a:rPr lang="id-ID" sz="2000" dirty="0" smtClean="0"/>
              <a:t>score.</a:t>
            </a:r>
          </a:p>
          <a:p>
            <a:r>
              <a:rPr lang="id-ID" sz="2000" dirty="0" smtClean="0"/>
              <a:t>Dipilih karena </a:t>
            </a:r>
            <a:r>
              <a:rPr lang="id-ID" sz="2000" dirty="0"/>
              <a:t>menggunakan informasi personal </a:t>
            </a: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>dari pendaftar </a:t>
            </a:r>
            <a:r>
              <a:rPr lang="id-ID" sz="2000" dirty="0"/>
              <a:t>kartu </a:t>
            </a:r>
            <a:r>
              <a:rPr lang="id-ID" sz="2000" dirty="0" smtClean="0"/>
              <a:t>kredit.</a:t>
            </a:r>
          </a:p>
          <a:p>
            <a:r>
              <a:rPr lang="id-ID" sz="2000" dirty="0"/>
              <a:t>Data ini digunakan oleh industri finansial untuk memprediksi kemungkinan </a:t>
            </a:r>
            <a:r>
              <a:rPr lang="id-ID" sz="2000" dirty="0" smtClean="0"/>
              <a:t>seseorang </a:t>
            </a:r>
            <a:r>
              <a:rPr lang="id-ID" sz="2000" dirty="0"/>
              <a:t>gagal bayar di masa depan dari pinjaman kartu kredit</a:t>
            </a:r>
            <a:r>
              <a:rPr lang="id-ID" sz="2000" dirty="0" smtClean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Data pengujian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2462"/>
            <a:ext cx="5819775" cy="309901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76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00"/>
    </mc:Choice>
    <mc:Fallback>
      <p:transition spd="slow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578861" y="1803402"/>
            <a:ext cx="7449127" cy="4873625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id-ID" sz="2000" dirty="0" smtClean="0"/>
              <a:t>Menjalankan hadoop cluster (untuk mengaktifkan HDFS)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id-ID" sz="2000" dirty="0" smtClean="0"/>
              <a:t>Membuat file JSON untuk perangkat lunak yang ingin diuji.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id-ID" sz="2000" dirty="0"/>
              <a:t>Membuka terminal CMD (komputer lokal) atau membuka terminal Ubuntu (hadoop cluster lab</a:t>
            </a:r>
            <a:r>
              <a:rPr lang="id-ID" sz="2000" dirty="0" smtClean="0"/>
              <a:t>).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id-ID" sz="2000" dirty="0" smtClean="0"/>
              <a:t>Menjalankan perintah berikut (komputer lokal)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r>
              <a:rPr lang="id-ID" sz="2000" dirty="0"/>
              <a:t>Menjalankan perintah berikut </a:t>
            </a:r>
            <a:r>
              <a:rPr lang="id-ID" sz="2000" dirty="0" smtClean="0"/>
              <a:t>(</a:t>
            </a:r>
            <a:r>
              <a:rPr lang="id-ID" sz="2000" dirty="0"/>
              <a:t>hadoop cluster lab</a:t>
            </a:r>
            <a:r>
              <a:rPr lang="id-ID" sz="2000" dirty="0" smtClean="0"/>
              <a:t>)</a:t>
            </a:r>
            <a:br>
              <a:rPr lang="id-ID" sz="2000" dirty="0" smtClean="0"/>
            </a:br>
            <a:r>
              <a:rPr lang="id-ID" sz="2000" dirty="0" smtClean="0"/>
              <a:t/>
            </a:r>
            <a:br>
              <a:rPr lang="id-ID" sz="2000" dirty="0" smtClean="0"/>
            </a:br>
            <a:endParaRPr lang="id-ID" sz="2000" dirty="0" smtClean="0"/>
          </a:p>
          <a:p>
            <a:pPr marL="457200" indent="-457200">
              <a:buClrTx/>
              <a:buFont typeface="+mj-lt"/>
              <a:buAutoNum type="arabicPeriod"/>
            </a:pPr>
            <a:r>
              <a:rPr lang="id-ID" sz="2000" dirty="0" smtClean="0"/>
              <a:t>Output akan disimpan dalam format CSV pada </a:t>
            </a:r>
            <a:r>
              <a:rPr lang="id-ID" sz="2000" smtClean="0"/>
              <a:t>folder HDFS yang </a:t>
            </a:r>
            <a:r>
              <a:rPr lang="id-ID" sz="2000" dirty="0" smtClean="0"/>
              <a:t>telah dicantumkan di file JSON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Cara eksekusi</a:t>
            </a:r>
            <a:br>
              <a:rPr lang="id-ID" sz="3600" dirty="0" smtClean="0"/>
            </a:br>
            <a:r>
              <a:rPr lang="id-ID" sz="3600" dirty="0" smtClean="0"/>
              <a:t>perangkat lunak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124" y="4724400"/>
            <a:ext cx="6324600" cy="580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124" y="3664344"/>
            <a:ext cx="6324600" cy="58023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22"/>
    </mc:Choice>
    <mc:Fallback xmlns="">
      <p:transition spd="slow" advTm="76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319612"/>
            <a:ext cx="7677150" cy="5538388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id-ID" sz="2000" dirty="0" smtClean="0"/>
              <a:t>Pengujian Fungsional</a:t>
            </a:r>
          </a:p>
          <a:p>
            <a:pPr lvl="1">
              <a:buClrTx/>
            </a:pPr>
            <a:r>
              <a:rPr lang="id-ID" sz="1600" dirty="0" smtClean="0"/>
              <a:t>Hasil </a:t>
            </a:r>
            <a:r>
              <a:rPr lang="id-ID" sz="1600" dirty="0"/>
              <a:t>p</a:t>
            </a:r>
            <a:r>
              <a:rPr lang="id-ID" sz="1600" dirty="0" smtClean="0"/>
              <a:t>erangkat lunak eksplorasi</a:t>
            </a:r>
          </a:p>
          <a:p>
            <a:pPr lvl="1">
              <a:buClrTx/>
            </a:pPr>
            <a:r>
              <a:rPr lang="id-ID" sz="1600" dirty="0" smtClean="0"/>
              <a:t>Hasil perangkat lunak anonimisasi</a:t>
            </a:r>
          </a:p>
          <a:p>
            <a:pPr lvl="1">
              <a:buClrTx/>
            </a:pPr>
            <a:r>
              <a:rPr lang="id-ID" sz="1600" dirty="0" smtClean="0"/>
              <a:t>Hasil perangkat lunak pengujian		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id-ID" sz="2000" dirty="0" smtClean="0"/>
              <a:t>Pengujian Eksperimental</a:t>
            </a:r>
          </a:p>
          <a:p>
            <a:pPr lvl="1">
              <a:buClrTx/>
            </a:pPr>
            <a:r>
              <a:rPr lang="id-ID" sz="1800" dirty="0" smtClean="0"/>
              <a:t>Pengujian kualitas informasi</a:t>
            </a:r>
          </a:p>
          <a:p>
            <a:pPr marL="1257300" lvl="2" indent="-342900">
              <a:buClrTx/>
              <a:buFont typeface="+mj-lt"/>
              <a:buAutoNum type="alphaLcParenR"/>
            </a:pPr>
            <a:r>
              <a:rPr lang="id-ID" sz="1600" dirty="0" smtClean="0"/>
              <a:t>Pengaruh jenis kolom terhadap information loss.</a:t>
            </a:r>
            <a:r>
              <a:rPr lang="id-ID" sz="1600" dirty="0"/>
              <a:t/>
            </a:r>
            <a:br>
              <a:rPr lang="id-ID" sz="1600" dirty="0"/>
            </a:br>
            <a:r>
              <a:rPr lang="id-ID" sz="1600" dirty="0" smtClean="0"/>
              <a:t>Kolom</a:t>
            </a:r>
            <a:r>
              <a:rPr lang="id-ID" sz="1600" dirty="0"/>
              <a:t>: </a:t>
            </a:r>
            <a:r>
              <a:rPr lang="id-ID" sz="1600" dirty="0" smtClean="0"/>
              <a:t>numerik,kategorikal,campuran</a:t>
            </a:r>
            <a:br>
              <a:rPr lang="id-ID" sz="1600" dirty="0" smtClean="0"/>
            </a:br>
            <a:r>
              <a:rPr lang="id-ID" sz="1600" dirty="0" smtClean="0"/>
              <a:t>Pengujian: </a:t>
            </a:r>
          </a:p>
          <a:p>
            <a:pPr lvl="3">
              <a:buClrTx/>
            </a:pPr>
            <a:r>
              <a:rPr lang="id-ID" sz="1400" dirty="0"/>
              <a:t>Waktu </a:t>
            </a:r>
            <a:r>
              <a:rPr lang="id-ID" sz="1400" dirty="0" smtClean="0"/>
              <a:t>anonimisasi</a:t>
            </a:r>
          </a:p>
          <a:p>
            <a:pPr lvl="3">
              <a:buClrTx/>
            </a:pPr>
            <a:r>
              <a:rPr lang="id-ID" sz="1400" dirty="0"/>
              <a:t>Waktu </a:t>
            </a:r>
            <a:r>
              <a:rPr lang="id-ID" sz="1400" dirty="0" smtClean="0"/>
              <a:t>pengelompokan</a:t>
            </a:r>
          </a:p>
          <a:p>
            <a:pPr lvl="3">
              <a:buClrTx/>
            </a:pPr>
            <a:r>
              <a:rPr lang="id-ID" sz="1400" dirty="0"/>
              <a:t>Total Information Loss</a:t>
            </a:r>
            <a:endParaRPr lang="id-ID" sz="1400" dirty="0" smtClean="0"/>
          </a:p>
          <a:p>
            <a:pPr marL="1257300" lvl="2" indent="-342900">
              <a:buClrTx/>
              <a:buFont typeface="+mj-lt"/>
              <a:buAutoNum type="alphaLcParenR"/>
            </a:pPr>
            <a:r>
              <a:rPr lang="id-ID" sz="1600" dirty="0"/>
              <a:t>Pengaruh jumlah quasi-identifier terhadap information </a:t>
            </a:r>
            <a:r>
              <a:rPr lang="id-ID" sz="1600" dirty="0" smtClean="0"/>
              <a:t>loss.</a:t>
            </a:r>
            <a:r>
              <a:rPr lang="id-ID" sz="1600" dirty="0"/>
              <a:t/>
            </a:r>
            <a:br>
              <a:rPr lang="id-ID" sz="1600" dirty="0"/>
            </a:br>
            <a:r>
              <a:rPr lang="id-ID" sz="1600" dirty="0" smtClean="0"/>
              <a:t>Quasi-identifier</a:t>
            </a:r>
            <a:r>
              <a:rPr lang="id-ID" sz="1600" dirty="0"/>
              <a:t>: </a:t>
            </a:r>
            <a:r>
              <a:rPr lang="id-ID" sz="1600" dirty="0" smtClean="0"/>
              <a:t>1-QID,2-QID,3-QID</a:t>
            </a:r>
            <a:br>
              <a:rPr lang="id-ID" sz="1600" dirty="0" smtClean="0"/>
            </a:br>
            <a:r>
              <a:rPr lang="id-ID" sz="1600" dirty="0" smtClean="0"/>
              <a:t>Pengujian:</a:t>
            </a:r>
          </a:p>
          <a:p>
            <a:pPr lvl="3">
              <a:buClrTx/>
            </a:pPr>
            <a:r>
              <a:rPr lang="id-ID" sz="1400" dirty="0"/>
              <a:t>Waktu anonimisasi</a:t>
            </a:r>
          </a:p>
          <a:p>
            <a:pPr lvl="3">
              <a:buClrTx/>
            </a:pPr>
            <a:r>
              <a:rPr lang="id-ID" sz="1400" dirty="0"/>
              <a:t>Waktu pengelompokan</a:t>
            </a:r>
          </a:p>
          <a:p>
            <a:pPr lvl="3">
              <a:buClrTx/>
            </a:pPr>
            <a:r>
              <a:rPr lang="id-ID" sz="1400" dirty="0"/>
              <a:t>Total Information </a:t>
            </a:r>
            <a:r>
              <a:rPr lang="id-ID" sz="1400" dirty="0" smtClean="0"/>
              <a:t>Loss</a:t>
            </a:r>
            <a:endParaRPr lang="id-ID" sz="1600" dirty="0" smtClean="0"/>
          </a:p>
          <a:p>
            <a:pPr marL="457200" lvl="1" indent="0">
              <a:buClrTx/>
              <a:buNone/>
            </a:pPr>
            <a:endParaRPr lang="id-ID" sz="1600" dirty="0" smtClean="0"/>
          </a:p>
          <a:p>
            <a:pPr marL="457200" indent="-457200">
              <a:buClrTx/>
              <a:buFont typeface="+mj-lt"/>
              <a:buAutoNum type="arabicPeriod"/>
            </a:pPr>
            <a:endParaRPr lang="id-ID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pengujian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mtClean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55"/>
    </mc:Choice>
    <mc:Fallback xmlns="">
      <p:transition spd="slow" advTm="60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40195" y="1482726"/>
            <a:ext cx="7449127" cy="5222874"/>
          </a:xfrm>
        </p:spPr>
        <p:txBody>
          <a:bodyPr>
            <a:normAutofit lnSpcReduction="10000"/>
          </a:bodyPr>
          <a:lstStyle/>
          <a:p>
            <a:pPr marL="457200" indent="-457200">
              <a:buClrTx/>
              <a:buFont typeface="+mj-lt"/>
              <a:buAutoNum type="arabicPeriod" startAt="2"/>
            </a:pPr>
            <a:r>
              <a:rPr lang="id-ID" sz="2000" dirty="0" smtClean="0"/>
              <a:t>Pengujian Eksperimental</a:t>
            </a:r>
          </a:p>
          <a:p>
            <a:pPr lvl="1">
              <a:buClrTx/>
            </a:pPr>
            <a:r>
              <a:rPr lang="id-ID" sz="1800" dirty="0"/>
              <a:t>Pengujian kualitas informasi</a:t>
            </a:r>
          </a:p>
          <a:p>
            <a:pPr marL="1257300" lvl="2" indent="-342900">
              <a:buClrTx/>
              <a:buFont typeface="+mj-lt"/>
              <a:buAutoNum type="alphaLcParenR" startAt="3"/>
            </a:pPr>
            <a:r>
              <a:rPr lang="id-ID" sz="1600" dirty="0"/>
              <a:t>Pengaruh ukuran data terhadap information loss</a:t>
            </a:r>
            <a:br>
              <a:rPr lang="id-ID" sz="1600" dirty="0"/>
            </a:br>
            <a:r>
              <a:rPr lang="id-ID" sz="1600" dirty="0"/>
              <a:t>Ukuran: 10.000, 30.000 data</a:t>
            </a:r>
            <a:br>
              <a:rPr lang="id-ID" sz="1600" dirty="0"/>
            </a:br>
            <a:r>
              <a:rPr lang="id-ID" sz="1600" dirty="0"/>
              <a:t>Pengujian:</a:t>
            </a:r>
          </a:p>
          <a:p>
            <a:pPr lvl="3">
              <a:buClrTx/>
            </a:pPr>
            <a:r>
              <a:rPr lang="id-ID" sz="1400" dirty="0"/>
              <a:t>Waktu anonimisasi</a:t>
            </a:r>
          </a:p>
          <a:p>
            <a:pPr lvl="3">
              <a:buClrTx/>
            </a:pPr>
            <a:r>
              <a:rPr lang="id-ID" sz="1400" dirty="0"/>
              <a:t>Waktu pengelompokan</a:t>
            </a:r>
          </a:p>
          <a:p>
            <a:pPr lvl="3">
              <a:buClrTx/>
            </a:pPr>
            <a:r>
              <a:rPr lang="id-ID" sz="1400" dirty="0"/>
              <a:t>Total Information Loss</a:t>
            </a:r>
            <a:endParaRPr lang="id-ID" sz="1600" dirty="0"/>
          </a:p>
          <a:p>
            <a:pPr lvl="1">
              <a:buClrTx/>
            </a:pPr>
            <a:r>
              <a:rPr lang="id-ID" sz="1800" dirty="0" smtClean="0"/>
              <a:t>Pengujian hasil data mining</a:t>
            </a:r>
          </a:p>
          <a:p>
            <a:pPr marL="1257300" lvl="2" indent="-342900">
              <a:buClrTx/>
              <a:buFont typeface="+mj-lt"/>
              <a:buAutoNum type="alphaLcParenR"/>
            </a:pPr>
            <a:r>
              <a:rPr lang="id-ID" sz="1600" dirty="0"/>
              <a:t>Pencarian model k-means terbaik untuk </a:t>
            </a:r>
            <a:r>
              <a:rPr lang="id-ID" sz="1600" dirty="0" smtClean="0"/>
              <a:t>pengelompokan.</a:t>
            </a:r>
            <a:br>
              <a:rPr lang="id-ID" sz="1600" dirty="0" smtClean="0"/>
            </a:br>
            <a:r>
              <a:rPr lang="id-ID" sz="1600" dirty="0" smtClean="0"/>
              <a:t>Pengujian:</a:t>
            </a:r>
          </a:p>
          <a:p>
            <a:pPr lvl="3">
              <a:buClrTx/>
            </a:pPr>
            <a:r>
              <a:rPr lang="id-ID" sz="1400" dirty="0" smtClean="0"/>
              <a:t>Perbedaan silhouette score</a:t>
            </a:r>
            <a:endParaRPr lang="id-ID" sz="1400" dirty="0"/>
          </a:p>
          <a:p>
            <a:pPr lvl="3">
              <a:buClrTx/>
            </a:pPr>
            <a:r>
              <a:rPr lang="id-ID" sz="1400" dirty="0" smtClean="0"/>
              <a:t>Perbedaan waktu eksekusi</a:t>
            </a:r>
            <a:endParaRPr lang="id-ID" sz="1400" dirty="0"/>
          </a:p>
          <a:p>
            <a:pPr lvl="3">
              <a:buClrTx/>
            </a:pPr>
            <a:r>
              <a:rPr lang="id-ID" sz="1400" dirty="0" smtClean="0"/>
              <a:t>Persentase perbedaan hasil clustering terhadap k</a:t>
            </a:r>
          </a:p>
          <a:p>
            <a:pPr lvl="3">
              <a:buClrTx/>
            </a:pPr>
            <a:r>
              <a:rPr lang="id-ID" sz="1400" dirty="0"/>
              <a:t>Persentase perbedaan hasil clustering terhadap n</a:t>
            </a:r>
            <a:endParaRPr lang="id-ID" sz="1600" dirty="0" smtClean="0"/>
          </a:p>
          <a:p>
            <a:pPr marL="1257300" lvl="2" indent="-342900">
              <a:buClrTx/>
              <a:buFont typeface="+mj-lt"/>
              <a:buAutoNum type="alphaLcParenR"/>
            </a:pPr>
            <a:r>
              <a:rPr lang="id-ID" sz="1600" dirty="0"/>
              <a:t>Pencarian model naive bayes terbaik untuk </a:t>
            </a:r>
            <a:r>
              <a:rPr lang="id-ID" sz="1600" dirty="0" smtClean="0"/>
              <a:t>klasifikasi.</a:t>
            </a:r>
            <a:br>
              <a:rPr lang="id-ID" sz="1600" dirty="0" smtClean="0"/>
            </a:br>
            <a:r>
              <a:rPr lang="id-ID" sz="1600" dirty="0" smtClean="0"/>
              <a:t>Pengujian:</a:t>
            </a:r>
          </a:p>
          <a:p>
            <a:pPr lvl="3">
              <a:buClrTx/>
            </a:pPr>
            <a:r>
              <a:rPr lang="id-ID" sz="1400" dirty="0" smtClean="0"/>
              <a:t>Perbedaan tingkat akurasi</a:t>
            </a:r>
            <a:endParaRPr lang="id-ID" sz="1400" dirty="0"/>
          </a:p>
          <a:p>
            <a:pPr lvl="3">
              <a:buClrTx/>
            </a:pPr>
            <a:r>
              <a:rPr lang="id-ID" sz="1400" dirty="0" smtClean="0"/>
              <a:t>Perbedaan waktu eksekusi</a:t>
            </a:r>
            <a:endParaRPr lang="id-ID" sz="1400" dirty="0"/>
          </a:p>
          <a:p>
            <a:pPr lvl="3">
              <a:buClrTx/>
            </a:pPr>
            <a:r>
              <a:rPr lang="id-ID" sz="1400" dirty="0"/>
              <a:t>Persentase perbedaan hasil </a:t>
            </a:r>
            <a:r>
              <a:rPr lang="id-ID" sz="1400" dirty="0" smtClean="0"/>
              <a:t>klasifikasi </a:t>
            </a:r>
            <a:r>
              <a:rPr lang="id-ID" sz="1400" dirty="0"/>
              <a:t>terhadap n</a:t>
            </a:r>
            <a:endParaRPr lang="id-ID" sz="1600" dirty="0"/>
          </a:p>
          <a:p>
            <a:pPr marL="1257300" lvl="2" indent="-342900">
              <a:buClrTx/>
              <a:buFont typeface="+mj-lt"/>
              <a:buAutoNum type="alphaLcParenR"/>
            </a:pPr>
            <a:endParaRPr lang="id-ID" sz="1600" dirty="0" smtClean="0"/>
          </a:p>
          <a:p>
            <a:pPr lvl="1">
              <a:buClrTx/>
            </a:pPr>
            <a:endParaRPr lang="id-ID" sz="1600" dirty="0" smtClean="0"/>
          </a:p>
          <a:p>
            <a:pPr marL="457200" indent="-457200">
              <a:buClrTx/>
              <a:buFont typeface="+mj-lt"/>
              <a:buAutoNum type="arabicPeriod" startAt="2"/>
            </a:pPr>
            <a:endParaRPr lang="id-ID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Pengujian (2)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28"/>
    </mc:Choice>
    <mc:Fallback xmlns="">
      <p:transition spd="slow" advTm="64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38" y="228600"/>
            <a:ext cx="78867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Hasil Pengujian</a:t>
            </a:r>
            <a:br>
              <a:rPr lang="id-ID" sz="3600" dirty="0" smtClean="0"/>
            </a:br>
            <a:r>
              <a:rPr lang="id-ID" sz="3600" dirty="0" smtClean="0"/>
              <a:t>Kualitas INFORMASI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138" y="1496498"/>
            <a:ext cx="7886700" cy="391555"/>
          </a:xfrm>
        </p:spPr>
        <p:txBody>
          <a:bodyPr>
            <a:noAutofit/>
          </a:bodyPr>
          <a:lstStyle/>
          <a:p>
            <a:r>
              <a:rPr lang="id-ID" sz="2000" dirty="0"/>
              <a:t>Pengaruh jenis kolom terhadap information loss.</a:t>
            </a:r>
            <a:br>
              <a:rPr lang="id-ID" sz="2000" dirty="0"/>
            </a:br>
            <a:endParaRPr lang="id-ID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905000"/>
            <a:ext cx="3962401" cy="41941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29200" y="1921164"/>
            <a:ext cx="2743200" cy="447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D</a:t>
            </a:r>
            <a:r>
              <a:rPr lang="id-ID" sz="1600" dirty="0" smtClean="0"/>
              <a:t>ari grafik disamping dapat diketahui bahwa:</a:t>
            </a:r>
          </a:p>
          <a:p>
            <a:r>
              <a:rPr lang="id-ID" sz="1600" dirty="0" smtClean="0"/>
              <a:t>Kolom campuran memiliki waktu pengelompokan data tercepat kedua</a:t>
            </a:r>
          </a:p>
          <a:p>
            <a:r>
              <a:rPr lang="id-ID" sz="1600" dirty="0" smtClean="0"/>
              <a:t>Kolom campuran memiliki waktu anonimisasi data</a:t>
            </a:r>
            <a:br>
              <a:rPr lang="id-ID" sz="1600" dirty="0" smtClean="0"/>
            </a:br>
            <a:r>
              <a:rPr lang="id-ID" sz="1600" dirty="0" smtClean="0"/>
              <a:t>tercepat pertama</a:t>
            </a:r>
          </a:p>
          <a:p>
            <a:r>
              <a:rPr lang="id-ID" sz="1600" dirty="0" smtClean="0"/>
              <a:t>Kolom campuran memiliki total information loss paling rendah.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8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50"/>
    </mc:Choice>
    <mc:Fallback>
      <p:transition spd="slow" advTm="28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351338"/>
          </a:xfrm>
        </p:spPr>
        <p:txBody>
          <a:bodyPr>
            <a:normAutofit fontScale="70000" lnSpcReduction="20000"/>
          </a:bodyPr>
          <a:lstStyle/>
          <a:p>
            <a:r>
              <a:rPr lang="id-ID" sz="2400" dirty="0" smtClean="0"/>
              <a:t>Latar Belakang</a:t>
            </a:r>
          </a:p>
          <a:p>
            <a:r>
              <a:rPr lang="id-ID" sz="2400" dirty="0" smtClean="0"/>
              <a:t>Tujuan Penelitian</a:t>
            </a:r>
          </a:p>
          <a:p>
            <a:r>
              <a:rPr lang="id-ID" sz="2400" dirty="0" smtClean="0"/>
              <a:t>Privasi</a:t>
            </a:r>
          </a:p>
          <a:p>
            <a:r>
              <a:rPr lang="id-ID" sz="2400" dirty="0" smtClean="0"/>
              <a:t>Privacy Preserving Data Mining</a:t>
            </a:r>
          </a:p>
          <a:p>
            <a:r>
              <a:rPr lang="id-ID" sz="2400" dirty="0" smtClean="0"/>
              <a:t>Anonimisasi</a:t>
            </a:r>
          </a:p>
          <a:p>
            <a:r>
              <a:rPr lang="id-ID" sz="2400" dirty="0" smtClean="0"/>
              <a:t>Distance, Information Loss</a:t>
            </a:r>
          </a:p>
          <a:p>
            <a:r>
              <a:rPr lang="id-ID" sz="2400" dirty="0" smtClean="0"/>
              <a:t>Greedy K-Member Clustering</a:t>
            </a:r>
          </a:p>
          <a:p>
            <a:r>
              <a:rPr lang="id-ID" sz="2400" dirty="0" smtClean="0"/>
              <a:t>Domain Generalization Hierarchy</a:t>
            </a:r>
          </a:p>
          <a:p>
            <a:r>
              <a:rPr lang="id-ID" sz="2400" dirty="0" smtClean="0"/>
              <a:t>K-Anonymity</a:t>
            </a:r>
          </a:p>
          <a:p>
            <a:r>
              <a:rPr lang="id-ID" sz="2400" dirty="0"/>
              <a:t>Data Pengujian </a:t>
            </a:r>
            <a:endParaRPr lang="id-ID" sz="2400" dirty="0" smtClean="0"/>
          </a:p>
          <a:p>
            <a:r>
              <a:rPr lang="id-ID" sz="2400" dirty="0" smtClean="0"/>
              <a:t>Cara Eksekusi Perangkat Lunak</a:t>
            </a:r>
          </a:p>
          <a:p>
            <a:r>
              <a:rPr lang="id-ID" sz="2400" dirty="0" smtClean="0"/>
              <a:t>Hasil Pengujian dan Kesimpulan</a:t>
            </a:r>
          </a:p>
          <a:p>
            <a:r>
              <a:rPr lang="id-ID" sz="2400" dirty="0" smtClean="0"/>
              <a:t>Demo Perangkat Lunak</a:t>
            </a:r>
          </a:p>
          <a:p>
            <a:r>
              <a:rPr lang="id-ID" sz="2400" dirty="0" smtClean="0"/>
              <a:t>Poster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OUTLINE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8"/>
    </mc:Choice>
    <mc:Fallback xmlns="">
      <p:transition spd="slow" advTm="10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38" y="228600"/>
            <a:ext cx="78867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Hasil Pengujian</a:t>
            </a:r>
            <a:br>
              <a:rPr lang="id-ID" sz="3600" dirty="0" smtClean="0"/>
            </a:br>
            <a:r>
              <a:rPr lang="id-ID" sz="3600" dirty="0" smtClean="0"/>
              <a:t>Kualitas INFORMASI (2)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02" y="1478953"/>
            <a:ext cx="7886700" cy="391555"/>
          </a:xfrm>
        </p:spPr>
        <p:txBody>
          <a:bodyPr>
            <a:noAutofit/>
          </a:bodyPr>
          <a:lstStyle/>
          <a:p>
            <a:r>
              <a:rPr lang="id-ID" sz="2000" dirty="0"/>
              <a:t>Pengaruh jumlah quasi-identifier terhadap information loss.</a:t>
            </a:r>
            <a:br>
              <a:rPr lang="id-ID" sz="2000" dirty="0"/>
            </a:br>
            <a:endParaRPr lang="id-ID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29200" y="1921164"/>
            <a:ext cx="3449638" cy="447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D</a:t>
            </a:r>
            <a:r>
              <a:rPr lang="id-ID" sz="1600" dirty="0" smtClean="0"/>
              <a:t>ari grafik disamping dapat diketahui bahwa:</a:t>
            </a:r>
          </a:p>
          <a:p>
            <a:r>
              <a:rPr lang="id-ID" sz="1600" dirty="0" smtClean="0"/>
              <a:t>Pemakaian 1 quasi-identifier numerik yang pada 2-QID,</a:t>
            </a:r>
            <a:br>
              <a:rPr lang="id-ID" sz="1600" dirty="0" smtClean="0"/>
            </a:br>
            <a:r>
              <a:rPr lang="id-ID" sz="1600" dirty="0" smtClean="0"/>
              <a:t>3-QID dapat memiliki </a:t>
            </a:r>
            <a:r>
              <a:rPr lang="id-ID" sz="1600" dirty="0"/>
              <a:t>waktu pengelompokan data </a:t>
            </a:r>
            <a:r>
              <a:rPr lang="id-ID" sz="1600" dirty="0" smtClean="0"/>
              <a:t/>
            </a:r>
            <a:br>
              <a:rPr lang="id-ID" sz="1600" dirty="0" smtClean="0"/>
            </a:br>
            <a:r>
              <a:rPr lang="id-ID" sz="1600" dirty="0" smtClean="0"/>
              <a:t>tercepat.</a:t>
            </a:r>
          </a:p>
          <a:p>
            <a:r>
              <a:rPr lang="id-ID" sz="1600" dirty="0"/>
              <a:t>Pemakaian 1 quasi-identifier numerik yang pada 2-QID,</a:t>
            </a:r>
            <a:br>
              <a:rPr lang="id-ID" sz="1600" dirty="0"/>
            </a:br>
            <a:r>
              <a:rPr lang="id-ID" sz="1600" dirty="0"/>
              <a:t>3-QID dapat memiliki </a:t>
            </a:r>
            <a:r>
              <a:rPr lang="id-ID" sz="1600" dirty="0" smtClean="0"/>
              <a:t>waktu anonimisasi tercepat</a:t>
            </a:r>
            <a:r>
              <a:rPr lang="id-ID" sz="1600" dirty="0"/>
              <a:t>.</a:t>
            </a:r>
          </a:p>
          <a:p>
            <a:r>
              <a:rPr lang="id-ID" sz="1600" dirty="0"/>
              <a:t>Pemakaian 1 quasi-identifier numerik yang pada 2-QID,</a:t>
            </a:r>
            <a:br>
              <a:rPr lang="id-ID" sz="1600" dirty="0"/>
            </a:br>
            <a:r>
              <a:rPr lang="id-ID" sz="1600" dirty="0"/>
              <a:t>3-QID dapat memiliki total information loss paling rendah.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828800"/>
            <a:ext cx="3962401" cy="42672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28"/>
    </mc:Choice>
    <mc:Fallback xmlns="">
      <p:transition spd="slow" advTm="45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38" y="228600"/>
            <a:ext cx="78867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Hasil Pengujian</a:t>
            </a:r>
            <a:br>
              <a:rPr lang="id-ID" sz="3600" dirty="0" smtClean="0"/>
            </a:br>
            <a:r>
              <a:rPr lang="id-ID" sz="3600" dirty="0" smtClean="0"/>
              <a:t>Kualitas INFORMASI (3)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6498"/>
            <a:ext cx="7886700" cy="391555"/>
          </a:xfrm>
        </p:spPr>
        <p:txBody>
          <a:bodyPr>
            <a:normAutofit/>
          </a:bodyPr>
          <a:lstStyle/>
          <a:p>
            <a:r>
              <a:rPr lang="id-ID" sz="2000" dirty="0"/>
              <a:t>Pengaruh jenis kolom terhadap information loss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905000"/>
            <a:ext cx="3886200" cy="420308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29200" y="1921164"/>
            <a:ext cx="3449638" cy="447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D</a:t>
            </a:r>
            <a:r>
              <a:rPr lang="id-ID" sz="1600" dirty="0" smtClean="0"/>
              <a:t>ari grafik disamping dapat diketahui bahwa:</a:t>
            </a:r>
          </a:p>
          <a:p>
            <a:r>
              <a:rPr lang="id-ID" sz="1600" dirty="0" smtClean="0"/>
              <a:t>Pemakaian jumlah data yang relatif kecil dapat memiliki </a:t>
            </a:r>
            <a:br>
              <a:rPr lang="id-ID" sz="1600" dirty="0" smtClean="0"/>
            </a:br>
            <a:r>
              <a:rPr lang="id-ID" sz="1600" dirty="0" smtClean="0"/>
              <a:t>waktu </a:t>
            </a:r>
            <a:r>
              <a:rPr lang="id-ID" sz="1600" dirty="0"/>
              <a:t>pengelompokan </a:t>
            </a:r>
            <a:r>
              <a:rPr lang="id-ID" sz="1600" dirty="0" smtClean="0"/>
              <a:t/>
            </a:r>
            <a:br>
              <a:rPr lang="id-ID" sz="1600" dirty="0" smtClean="0"/>
            </a:br>
            <a:r>
              <a:rPr lang="id-ID" sz="1600" dirty="0" smtClean="0"/>
              <a:t>data paling cepat.</a:t>
            </a:r>
          </a:p>
          <a:p>
            <a:r>
              <a:rPr lang="id-ID" sz="1600" dirty="0"/>
              <a:t>Pemakaian jumlah data yang relatif kecil dapat memiliki </a:t>
            </a:r>
            <a:br>
              <a:rPr lang="id-ID" sz="1600" dirty="0"/>
            </a:br>
            <a:r>
              <a:rPr lang="id-ID" sz="1600" dirty="0"/>
              <a:t>waktu </a:t>
            </a:r>
            <a:r>
              <a:rPr lang="id-ID" sz="1600" dirty="0" smtClean="0"/>
              <a:t>anonimisasi data </a:t>
            </a:r>
            <a:br>
              <a:rPr lang="id-ID" sz="1600" dirty="0" smtClean="0"/>
            </a:br>
            <a:r>
              <a:rPr lang="id-ID" sz="1600" dirty="0"/>
              <a:t>paling cepat</a:t>
            </a:r>
            <a:r>
              <a:rPr lang="id-ID" sz="1600" dirty="0" smtClean="0"/>
              <a:t>.</a:t>
            </a:r>
            <a:endParaRPr lang="id-ID" sz="1600" dirty="0"/>
          </a:p>
          <a:p>
            <a:r>
              <a:rPr lang="id-ID" sz="1600" dirty="0"/>
              <a:t>Pemakaian jumlah data yang relatif kecil dapat memiliki </a:t>
            </a:r>
            <a:br>
              <a:rPr lang="id-ID" sz="1600" dirty="0"/>
            </a:br>
            <a:r>
              <a:rPr lang="id-ID" sz="1600" dirty="0" smtClean="0"/>
              <a:t>total </a:t>
            </a:r>
            <a:r>
              <a:rPr lang="id-ID" sz="1600" dirty="0"/>
              <a:t>information loss </a:t>
            </a:r>
            <a:r>
              <a:rPr lang="id-ID" sz="1600" dirty="0" smtClean="0"/>
              <a:t/>
            </a:r>
            <a:br>
              <a:rPr lang="id-ID" sz="1600" dirty="0" smtClean="0"/>
            </a:br>
            <a:r>
              <a:rPr lang="id-ID" sz="1600" dirty="0" smtClean="0"/>
              <a:t>paling </a:t>
            </a:r>
            <a:r>
              <a:rPr lang="id-ID" sz="1600" dirty="0"/>
              <a:t>rendah.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49"/>
    </mc:Choice>
    <mc:Fallback xmlns="">
      <p:transition spd="slow" advTm="38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76463" y="1665288"/>
            <a:ext cx="76962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 smtClean="0"/>
              <a:t>Berikut kesimpulan pengujian kualitas informasi:</a:t>
            </a:r>
          </a:p>
          <a:p>
            <a:r>
              <a:rPr lang="id-ID" sz="2000" dirty="0" smtClean="0"/>
              <a:t>Kolom campuran memiliki total information loss terkecil karena kolom numerik menghasilkan total information loss paling besar. Hal ini diketahui dari contoh berikut:</a:t>
            </a:r>
            <a:endParaRPr lang="id-ID" sz="2000" dirty="0"/>
          </a:p>
          <a:p>
            <a:endParaRPr lang="id-ID" sz="2000" dirty="0" smtClean="0"/>
          </a:p>
          <a:p>
            <a:endParaRPr lang="id-ID" sz="2000" dirty="0" smtClean="0"/>
          </a:p>
          <a:p>
            <a:pPr marL="0" indent="0">
              <a:buNone/>
            </a:pPr>
            <a:endParaRPr lang="id-ID" sz="2000" dirty="0" smtClean="0"/>
          </a:p>
          <a:p>
            <a:r>
              <a:rPr lang="id-ID" sz="2000" dirty="0" smtClean="0"/>
              <a:t>Jangan menggunakan quasi-identifier </a:t>
            </a:r>
            <a:r>
              <a:rPr lang="id-ID" sz="2000" dirty="0"/>
              <a:t>terlalu </a:t>
            </a:r>
            <a:r>
              <a:rPr lang="id-ID" sz="2000" dirty="0" smtClean="0"/>
              <a:t>banyak, terutama quasi-identifier bertipe numerik. </a:t>
            </a:r>
          </a:p>
          <a:p>
            <a:r>
              <a:rPr lang="id-ID" sz="2000" dirty="0" smtClean="0"/>
              <a:t>Semakin banyak data yang digunakan, maka total information lossnya akan semakin bertambah.</a:t>
            </a:r>
          </a:p>
          <a:p>
            <a:endParaRPr lang="id-ID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Kesimpulan pengujian kualitas informasi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781" y="2969438"/>
            <a:ext cx="1066800" cy="1187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602" y="2952999"/>
            <a:ext cx="884450" cy="11620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04260" y="3168006"/>
            <a:ext cx="2366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Kolom</a:t>
            </a:r>
            <a:br>
              <a:rPr lang="id-ID" sz="1400" dirty="0" smtClean="0"/>
            </a:br>
            <a:r>
              <a:rPr lang="id-ID" sz="1400" dirty="0" smtClean="0"/>
              <a:t>Numerik </a:t>
            </a:r>
            <a:endParaRPr lang="id-ID" sz="1400" dirty="0"/>
          </a:p>
        </p:txBody>
      </p:sp>
      <p:sp>
        <p:nvSpPr>
          <p:cNvPr id="10" name="Rectangle 9"/>
          <p:cNvSpPr/>
          <p:nvPr/>
        </p:nvSpPr>
        <p:spPr>
          <a:xfrm>
            <a:off x="4524563" y="3176608"/>
            <a:ext cx="2366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Kolom</a:t>
            </a:r>
            <a:br>
              <a:rPr lang="id-ID" sz="1400" dirty="0" smtClean="0"/>
            </a:br>
            <a:r>
              <a:rPr lang="id-ID" sz="1400" dirty="0" smtClean="0"/>
              <a:t>Kategorikal </a:t>
            </a:r>
            <a:endParaRPr lang="id-ID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288" y="3297529"/>
            <a:ext cx="1337171" cy="44936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4395912" y="2960726"/>
            <a:ext cx="11749" cy="1196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79394" y="2989752"/>
            <a:ext cx="23665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Infomation Loss:</a:t>
            </a:r>
            <a:endParaRPr lang="id-ID" sz="1400" dirty="0"/>
          </a:p>
        </p:txBody>
      </p:sp>
      <p:sp>
        <p:nvSpPr>
          <p:cNvPr id="16" name="Rectangle 15"/>
          <p:cNvSpPr/>
          <p:nvPr/>
        </p:nvSpPr>
        <p:spPr>
          <a:xfrm>
            <a:off x="6568694" y="2984180"/>
            <a:ext cx="23665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Infomation Loss:</a:t>
            </a:r>
            <a:endParaRPr lang="id-ID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543" y="3247111"/>
            <a:ext cx="916141" cy="47454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79394" y="3786355"/>
            <a:ext cx="23665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= 3542/5 = 690</a:t>
            </a:r>
            <a:endParaRPr lang="id-ID" sz="1400" dirty="0"/>
          </a:p>
        </p:txBody>
      </p:sp>
      <p:sp>
        <p:nvSpPr>
          <p:cNvPr id="20" name="Rectangle 19"/>
          <p:cNvSpPr/>
          <p:nvPr/>
        </p:nvSpPr>
        <p:spPr>
          <a:xfrm>
            <a:off x="6568694" y="3782016"/>
            <a:ext cx="23665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= 2/2 = 1</a:t>
            </a:r>
            <a:endParaRPr lang="id-ID" sz="1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6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00"/>
    </mc:Choice>
    <mc:Fallback xmlns="">
      <p:transition spd="slow" advTm="7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38" y="228600"/>
            <a:ext cx="78867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Hasil Pengujian</a:t>
            </a:r>
            <a:br>
              <a:rPr lang="id-ID" sz="3600" dirty="0" smtClean="0"/>
            </a:br>
            <a:r>
              <a:rPr lang="id-ID" sz="3600" dirty="0" smtClean="0"/>
              <a:t>data mining 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1347"/>
            <a:ext cx="7886700" cy="391555"/>
          </a:xfrm>
        </p:spPr>
        <p:txBody>
          <a:bodyPr>
            <a:noAutofit/>
          </a:bodyPr>
          <a:lstStyle/>
          <a:p>
            <a:r>
              <a:rPr lang="id-ID" sz="2000" dirty="0"/>
              <a:t>Pencarian model k-means terbaik untuk pengelompokan.</a:t>
            </a:r>
            <a:br>
              <a:rPr lang="id-ID" sz="2000" dirty="0"/>
            </a:br>
            <a:endParaRPr lang="id-ID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38" y="1828801"/>
            <a:ext cx="3846762" cy="4267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937270" y="1860840"/>
            <a:ext cx="3657600" cy="447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600" dirty="0"/>
              <a:t>Hasil </a:t>
            </a:r>
            <a:r>
              <a:rPr lang="id-ID" sz="1600" dirty="0" smtClean="0"/>
              <a:t>pemodelan </a:t>
            </a:r>
            <a:r>
              <a:rPr lang="id-ID" sz="1600" dirty="0"/>
              <a:t>k-means pada data anonimisasi cukup baik </a:t>
            </a:r>
            <a:r>
              <a:rPr lang="id-ID" sz="1600" dirty="0" smtClean="0"/>
              <a:t>karena memenuhi syarat berikut:</a:t>
            </a:r>
          </a:p>
          <a:p>
            <a:r>
              <a:rPr lang="id-ID" sz="1600" dirty="0"/>
              <a:t>N</a:t>
            </a:r>
            <a:r>
              <a:rPr lang="id-ID" sz="1600" dirty="0" smtClean="0"/>
              <a:t>ilai silhouette score sebelum, setelah anonimisasi cukup dekat.</a:t>
            </a:r>
          </a:p>
          <a:p>
            <a:r>
              <a:rPr lang="id-ID" sz="1600" dirty="0" smtClean="0"/>
              <a:t>Waktu komputasi sebelum, setelah anonimisasi cukup dekat.</a:t>
            </a:r>
          </a:p>
          <a:p>
            <a:r>
              <a:rPr lang="id-ID" sz="1600" dirty="0" smtClean="0"/>
              <a:t>Perbedaan hasil clustering (%) sebelum, setelah anonimisasi</a:t>
            </a:r>
            <a:br>
              <a:rPr lang="id-ID" sz="1600" dirty="0" smtClean="0"/>
            </a:br>
            <a:r>
              <a:rPr lang="id-ID" sz="1600" dirty="0" smtClean="0"/>
              <a:t>cukup kecil dengan </a:t>
            </a:r>
            <a:r>
              <a:rPr lang="id-ID" sz="1600" dirty="0"/>
              <a:t>pengujian</a:t>
            </a:r>
            <a:r>
              <a:rPr lang="id-ID" sz="1600" dirty="0" smtClean="0"/>
              <a:t> </a:t>
            </a:r>
            <a:br>
              <a:rPr lang="id-ID" sz="1600" dirty="0" smtClean="0"/>
            </a:br>
            <a:r>
              <a:rPr lang="id-ID" sz="1600" dirty="0" smtClean="0"/>
              <a:t>nilai k yang berbeda.</a:t>
            </a:r>
          </a:p>
          <a:p>
            <a:r>
              <a:rPr lang="id-ID" sz="1600" dirty="0"/>
              <a:t>Perbedaan hasil clustering (%) sebelum, setelah anonimisasi</a:t>
            </a:r>
            <a:br>
              <a:rPr lang="id-ID" sz="1600" dirty="0"/>
            </a:br>
            <a:r>
              <a:rPr lang="id-ID" sz="1600" dirty="0"/>
              <a:t>cukup kecil dengan pengujian</a:t>
            </a:r>
            <a:r>
              <a:rPr lang="id-ID" sz="1600" dirty="0" smtClean="0"/>
              <a:t> </a:t>
            </a:r>
            <a:r>
              <a:rPr lang="id-ID" sz="1600" dirty="0"/>
              <a:t/>
            </a:r>
            <a:br>
              <a:rPr lang="id-ID" sz="1600" dirty="0"/>
            </a:br>
            <a:r>
              <a:rPr lang="id-ID" sz="1600" dirty="0" smtClean="0"/>
              <a:t>ukuran data yang berbeda.</a:t>
            </a:r>
            <a:endParaRPr lang="id-ID" sz="16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2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40"/>
    </mc:Choice>
    <mc:Fallback>
      <p:transition spd="slow" advTm="4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38" y="228600"/>
            <a:ext cx="78867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Hasil Pengujian</a:t>
            </a:r>
            <a:br>
              <a:rPr lang="id-ID" sz="3600" dirty="0" smtClean="0"/>
            </a:br>
            <a:r>
              <a:rPr lang="id-ID" sz="3600" dirty="0" smtClean="0"/>
              <a:t>data mining (2)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38" y="1453409"/>
            <a:ext cx="7886700" cy="391555"/>
          </a:xfrm>
        </p:spPr>
        <p:txBody>
          <a:bodyPr>
            <a:noAutofit/>
          </a:bodyPr>
          <a:lstStyle/>
          <a:p>
            <a:r>
              <a:rPr lang="id-ID" sz="2000" dirty="0"/>
              <a:t>Pencarian model naive bayes terbaik untuk klasifikasi.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37270" y="1860840"/>
            <a:ext cx="3657600" cy="447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600" dirty="0"/>
              <a:t>Hasil </a:t>
            </a:r>
            <a:r>
              <a:rPr lang="id-ID" sz="1600" dirty="0" smtClean="0"/>
              <a:t>pemodelan naive bayes </a:t>
            </a:r>
            <a:r>
              <a:rPr lang="id-ID" sz="1600" dirty="0"/>
              <a:t>pada data anonimisasi cukup baik </a:t>
            </a:r>
            <a:r>
              <a:rPr lang="id-ID" sz="1600" dirty="0" smtClean="0"/>
              <a:t>karena memenuhi syarat berikut:</a:t>
            </a:r>
          </a:p>
          <a:p>
            <a:r>
              <a:rPr lang="id-ID" sz="1600" dirty="0" smtClean="0"/>
              <a:t>Tingkat akurasi sebelum, setelah anonimisasi cukup dekat.</a:t>
            </a:r>
          </a:p>
          <a:p>
            <a:r>
              <a:rPr lang="id-ID" sz="1600" dirty="0" smtClean="0"/>
              <a:t>Waktu komputasi sebelum, setelah anonimisasi cukup dekat.</a:t>
            </a:r>
          </a:p>
          <a:p>
            <a:r>
              <a:rPr lang="id-ID" sz="1600" dirty="0" smtClean="0"/>
              <a:t>Perbedaan hasil klasifikasi (%) sebelum, setelah anonimisasi</a:t>
            </a:r>
            <a:br>
              <a:rPr lang="id-ID" sz="1600" dirty="0" smtClean="0"/>
            </a:br>
            <a:r>
              <a:rPr lang="id-ID" sz="1600" dirty="0" smtClean="0"/>
              <a:t>cukup kecil dengan pengujian </a:t>
            </a:r>
            <a:br>
              <a:rPr lang="id-ID" sz="1600" dirty="0" smtClean="0"/>
            </a:br>
            <a:r>
              <a:rPr lang="id-ID" sz="1600" dirty="0" smtClean="0"/>
              <a:t>ukuran data yang berbeda.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824182"/>
            <a:ext cx="3923002" cy="2209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400" y="4100657"/>
            <a:ext cx="1962799" cy="21615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1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00"/>
    </mc:Choice>
    <mc:Fallback>
      <p:transition spd="slow"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Kesimpulan pengujian</a:t>
            </a:r>
            <a:br>
              <a:rPr lang="id-ID" sz="3600" dirty="0" smtClean="0"/>
            </a:br>
            <a:r>
              <a:rPr lang="id-ID" sz="3600" dirty="0" smtClean="0"/>
              <a:t>data mining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3900" y="1697615"/>
            <a:ext cx="76962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769B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d-ID" sz="2000" dirty="0" smtClean="0"/>
              <a:t>Berikut kesimpulan pengujian kualitas informasi:</a:t>
            </a:r>
          </a:p>
          <a:p>
            <a:r>
              <a:rPr lang="id-ID" sz="2000" dirty="0"/>
              <a:t>P</a:t>
            </a:r>
            <a:r>
              <a:rPr lang="id-ID" sz="2000" dirty="0" smtClean="0"/>
              <a:t>emodelan data mining (k-means) dapat diterapkan untuk data anonimisasi dengan hasil yang cukup baik.</a:t>
            </a:r>
          </a:p>
          <a:p>
            <a:r>
              <a:rPr lang="id-ID" sz="2000" dirty="0" smtClean="0"/>
              <a:t>Pemodelan k-means memiliki perbedaan silhouette score dan hasil clustering yang cukup kecil ketika sebelum dan setelah dilakukan anonimisasi.</a:t>
            </a:r>
          </a:p>
          <a:p>
            <a:r>
              <a:rPr lang="id-ID" sz="2000" dirty="0"/>
              <a:t>Pemodelan data mining </a:t>
            </a:r>
            <a:r>
              <a:rPr lang="id-ID" sz="2000" dirty="0" smtClean="0"/>
              <a:t>(naive bayes) </a:t>
            </a:r>
            <a:r>
              <a:rPr lang="id-ID" sz="2000" dirty="0"/>
              <a:t>dapat diterapkan untuk data anonimisasi dengan hasil yang cukup </a:t>
            </a:r>
            <a:r>
              <a:rPr lang="id-ID" sz="2000" dirty="0" smtClean="0"/>
              <a:t>baik.</a:t>
            </a:r>
          </a:p>
          <a:p>
            <a:r>
              <a:rPr lang="id-ID" sz="2000" dirty="0"/>
              <a:t>Pemodelan </a:t>
            </a:r>
            <a:r>
              <a:rPr lang="id-ID" sz="2000" dirty="0" smtClean="0"/>
              <a:t>naive bayes memiliki </a:t>
            </a:r>
            <a:r>
              <a:rPr lang="id-ID" sz="2000" dirty="0"/>
              <a:t>perbedaan </a:t>
            </a:r>
            <a:r>
              <a:rPr lang="id-ID" sz="2000" dirty="0" smtClean="0"/>
              <a:t>tingkat akurasi </a:t>
            </a:r>
            <a:r>
              <a:rPr lang="id-ID" sz="2000" dirty="0"/>
              <a:t>dan hasil </a:t>
            </a:r>
            <a:r>
              <a:rPr lang="id-ID" sz="2000" dirty="0" smtClean="0"/>
              <a:t>klasifikasi </a:t>
            </a:r>
            <a:r>
              <a:rPr lang="id-ID" sz="2000" dirty="0"/>
              <a:t>yang cukup </a:t>
            </a:r>
            <a:r>
              <a:rPr lang="id-ID" sz="2000" dirty="0" smtClean="0"/>
              <a:t>kecil </a:t>
            </a:r>
            <a:r>
              <a:rPr lang="id-ID" sz="2000" dirty="0"/>
              <a:t>ketika sebelum dan setelah dilakukan </a:t>
            </a:r>
            <a:r>
              <a:rPr lang="id-ID" sz="2000" dirty="0" smtClean="0"/>
              <a:t>anonimisasi.</a:t>
            </a:r>
            <a:endParaRPr lang="id-ID" sz="2000" dirty="0"/>
          </a:p>
          <a:p>
            <a:endParaRPr lang="id-ID" sz="2000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7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80"/>
    </mc:Choice>
    <mc:Fallback>
      <p:transition spd="slow" advTm="47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DEMO spark </a:t>
            </a:r>
            <a:br>
              <a:rPr lang="id-ID" sz="3600" dirty="0" smtClean="0"/>
            </a:br>
            <a:r>
              <a:rPr lang="id-ID" sz="3600" dirty="0" smtClean="0"/>
              <a:t>PERANGKAT LUNAK eKSPLORASI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mtClean="0"/>
          </a:p>
        </p:txBody>
      </p:sp>
      <p:pic>
        <p:nvPicPr>
          <p:cNvPr id="4" name="PL Eksploras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77196"/>
            <a:ext cx="9155285" cy="51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7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"/>
    </mc:Choice>
    <mc:Fallback xmlns="">
      <p:transition spd="slow" advTm="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DEMO spark </a:t>
            </a:r>
            <a:br>
              <a:rPr lang="id-ID" sz="3600" dirty="0" smtClean="0"/>
            </a:br>
            <a:r>
              <a:rPr lang="id-ID" sz="3600" dirty="0" smtClean="0"/>
              <a:t>PERANGKAT LUNAK ANONIMISASI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mtClean="0"/>
          </a:p>
        </p:txBody>
      </p:sp>
      <p:pic>
        <p:nvPicPr>
          <p:cNvPr id="3" name="PL Anonimisas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1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"/>
    </mc:Choice>
    <mc:Fallback xmlns="">
      <p:transition spd="slow" advTm="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sz="3600" dirty="0" smtClean="0"/>
              <a:t>DEMO spark </a:t>
            </a:r>
            <a:br>
              <a:rPr lang="id-ID" sz="3600" dirty="0" smtClean="0"/>
            </a:br>
            <a:r>
              <a:rPr lang="id-ID" sz="3600" dirty="0" smtClean="0"/>
              <a:t>PERANGKAT LUNAK PENGUJIAN</a:t>
            </a:r>
            <a:endParaRPr lang="en-US" sz="36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mtClean="0"/>
          </a:p>
        </p:txBody>
      </p:sp>
      <p:pic>
        <p:nvPicPr>
          <p:cNvPr id="3" name="PL Penguji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52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5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0"/>
    </mc:Choice>
    <mc:Fallback xmlns="">
      <p:transition spd="slow" advTm="4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POSTER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849586" cy="6858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30704" y="1828800"/>
            <a:ext cx="3200400" cy="409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 smtClean="0"/>
              <a:t>Poster ini berisi:</a:t>
            </a:r>
          </a:p>
          <a:p>
            <a:r>
              <a:rPr lang="id-ID" sz="2000" dirty="0" smtClean="0"/>
              <a:t>Latar belakang</a:t>
            </a:r>
          </a:p>
          <a:p>
            <a:r>
              <a:rPr lang="id-ID" sz="2000" dirty="0" smtClean="0"/>
              <a:t>Metode penyelesaian</a:t>
            </a:r>
          </a:p>
          <a:p>
            <a:r>
              <a:rPr lang="id-ID" sz="2000" dirty="0" smtClean="0"/>
              <a:t>Hasil pengujian</a:t>
            </a:r>
          </a:p>
          <a:p>
            <a:r>
              <a:rPr lang="id-ID" sz="2000" dirty="0" smtClean="0"/>
              <a:t>Kesimpulan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753350" cy="4414478"/>
          </a:xfrm>
        </p:spPr>
        <p:txBody>
          <a:bodyPr>
            <a:normAutofit/>
          </a:bodyPr>
          <a:lstStyle/>
          <a:p>
            <a:r>
              <a:rPr lang="id-ID" sz="2000" dirty="0"/>
              <a:t>D</a:t>
            </a:r>
            <a:r>
              <a:rPr lang="id-ID" sz="2000" dirty="0" smtClean="0"/>
              <a:t>ata mining adalah teknik yang umum dipakai saat analisis data.</a:t>
            </a:r>
          </a:p>
          <a:p>
            <a:r>
              <a:rPr lang="id-ID" sz="2000" dirty="0" smtClean="0"/>
              <a:t>Diperlukan teknologi big data untuk mengolah data yang besar.</a:t>
            </a:r>
          </a:p>
          <a:p>
            <a:r>
              <a:rPr lang="id-ID" sz="2000" dirty="0" smtClean="0"/>
              <a:t>Proses data mining dapat menyebabkan masalah privasi.</a:t>
            </a:r>
          </a:p>
          <a:p>
            <a:r>
              <a:rPr lang="id-ID" sz="2000" dirty="0" smtClean="0"/>
              <a:t>Privacy-Preserving Data Mining (PPDM) adalah metode untuk menjaga privasi saat proses data mining.</a:t>
            </a:r>
          </a:p>
          <a:p>
            <a:r>
              <a:rPr lang="id-ID" sz="2000" dirty="0" smtClean="0"/>
              <a:t>Contoh metode PPDM adalah k-anonymity.</a:t>
            </a:r>
          </a:p>
          <a:p>
            <a:r>
              <a:rPr lang="id-ID" sz="2000" dirty="0" smtClean="0"/>
              <a:t>Metode k-anonymity menderita kehilangan informasi yang besar.</a:t>
            </a:r>
          </a:p>
          <a:p>
            <a:r>
              <a:rPr lang="id-ID" sz="2000" dirty="0" smtClean="0"/>
              <a:t>Solusinya adalah melakukan pengelompokan data sebelum melakukan proses anonimisasi.</a:t>
            </a:r>
          </a:p>
          <a:p>
            <a:r>
              <a:rPr lang="id-ID" sz="2000" dirty="0" smtClean="0"/>
              <a:t>Contoh algoritma pengelompokan data yang ingin diteliti adalah Greedy k-member clustering.</a:t>
            </a:r>
            <a:r>
              <a:rPr lang="id-ID" sz="2000" dirty="0"/>
              <a:t/>
            </a:r>
            <a:br>
              <a:rPr lang="id-ID" sz="2000" dirty="0"/>
            </a:b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Latar belakang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5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42"/>
    </mc:Choice>
    <mc:Fallback xmlns="">
      <p:transition spd="slow" advTm="4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81000" y="2819400"/>
            <a:ext cx="8229600" cy="1398588"/>
          </a:xfrm>
        </p:spPr>
        <p:txBody>
          <a:bodyPr/>
          <a:lstStyle/>
          <a:p>
            <a:pPr algn="ctr"/>
            <a:r>
              <a:rPr lang="id-ID" dirty="0" smtClean="0">
                <a:solidFill>
                  <a:schemeClr val="bg1"/>
                </a:solidFill>
              </a:rPr>
              <a:t>Sekian dan terima kasih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7"/>
    </mc:Choice>
    <mc:Fallback xmlns="">
      <p:transition spd="slow" advTm="4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Tujuan penelitian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672216"/>
            <a:ext cx="8134350" cy="4880984"/>
          </a:xfrm>
        </p:spPr>
        <p:txBody>
          <a:bodyPr>
            <a:normAutofit/>
          </a:bodyPr>
          <a:lstStyle/>
          <a:p>
            <a:r>
              <a:rPr lang="id-ID" sz="2000" dirty="0" smtClean="0"/>
              <a:t>Mempelajari tahapan algoritma greedy k-member clustering</a:t>
            </a:r>
          </a:p>
          <a:p>
            <a:r>
              <a:rPr lang="id-ID" sz="2000" dirty="0" smtClean="0"/>
              <a:t>Mempelajari tahapan algoritma k-anonymity.</a:t>
            </a:r>
          </a:p>
          <a:p>
            <a:r>
              <a:rPr lang="id-ID" sz="2000" dirty="0" smtClean="0"/>
              <a:t>Melakukan implementasi algoritma </a:t>
            </a:r>
            <a:r>
              <a:rPr lang="id-ID" sz="2000" dirty="0"/>
              <a:t>greedy k-member clustering </a:t>
            </a:r>
            <a:r>
              <a:rPr lang="id-ID" sz="2000" dirty="0" smtClean="0"/>
              <a:t>dan k-anonymity pada Spark.</a:t>
            </a:r>
          </a:p>
          <a:p>
            <a:r>
              <a:rPr lang="id-ID" sz="2000" dirty="0" smtClean="0"/>
              <a:t>Menganalisis performa algoritma </a:t>
            </a:r>
            <a:r>
              <a:rPr lang="id-ID" sz="2000" dirty="0"/>
              <a:t>greedy k-member clustering </a:t>
            </a:r>
            <a:r>
              <a:rPr lang="id-ID" sz="2000" dirty="0" smtClean="0"/>
              <a:t>dan k-anonymity di lingkungan big data.</a:t>
            </a:r>
          </a:p>
          <a:p>
            <a:r>
              <a:rPr lang="id-ID" sz="2000" dirty="0"/>
              <a:t>Menganalisis performa </a:t>
            </a:r>
            <a:r>
              <a:rPr lang="id-ID" sz="2000" dirty="0" smtClean="0"/>
              <a:t>model data mining k-means dan naive bayes </a:t>
            </a:r>
            <a:r>
              <a:rPr lang="id-ID" sz="2000" dirty="0"/>
              <a:t>di lingkungan big </a:t>
            </a:r>
            <a:r>
              <a:rPr lang="id-ID" sz="2000" dirty="0" smtClean="0"/>
              <a:t>data. </a:t>
            </a:r>
            <a:endParaRPr lang="id-ID" sz="2000" dirty="0"/>
          </a:p>
          <a:p>
            <a:r>
              <a:rPr lang="id-ID" sz="2000" dirty="0" smtClean="0"/>
              <a:t>Menghitung total information loss dari hasil </a:t>
            </a:r>
            <a:r>
              <a:rPr lang="id-ID" sz="2000" dirty="0"/>
              <a:t>pengelompokan algoritma greedy k-member </a:t>
            </a:r>
            <a:r>
              <a:rPr lang="id-ID" sz="2000" dirty="0" smtClean="0"/>
              <a:t>clustering.</a:t>
            </a:r>
          </a:p>
          <a:p>
            <a:r>
              <a:rPr lang="id-ID" sz="2000" dirty="0" smtClean="0"/>
              <a:t>Menguji kualitas model data mining (k-means,naive bayes) </a:t>
            </a:r>
            <a:br>
              <a:rPr lang="id-ID" sz="2000" dirty="0" smtClean="0"/>
            </a:br>
            <a:r>
              <a:rPr lang="id-ID" sz="2000" dirty="0" smtClean="0"/>
              <a:t>sebelum, setelah dilakukan anonimisasi</a:t>
            </a:r>
            <a:r>
              <a:rPr lang="id-ID" sz="2000" dirty="0"/>
              <a:t>	</a:t>
            </a:r>
            <a:br>
              <a:rPr lang="id-ID" sz="2000" dirty="0"/>
            </a:br>
            <a:endParaRPr lang="en-US" sz="2000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25"/>
    </mc:Choice>
    <mc:Fallback xmlns="">
      <p:transition spd="slow" advTm="44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578861" y="1611385"/>
            <a:ext cx="7449127" cy="4873625"/>
          </a:xfrm>
        </p:spPr>
        <p:txBody>
          <a:bodyPr>
            <a:normAutofit/>
          </a:bodyPr>
          <a:lstStyle/>
          <a:p>
            <a:r>
              <a:rPr lang="id-ID" sz="2000" dirty="0" smtClean="0"/>
              <a:t>Hak milik seseorang untuk </a:t>
            </a:r>
            <a:r>
              <a:rPr lang="id-ID" sz="2000" dirty="0"/>
              <a:t>memiliki kendali atas bagaimana informasi pribadi </a:t>
            </a:r>
            <a:r>
              <a:rPr lang="id-ID" sz="2000" dirty="0" smtClean="0"/>
              <a:t>dirinya dikumpulkan dan digunakan</a:t>
            </a:r>
            <a:r>
              <a:rPr lang="id-ID" sz="2000" dirty="0"/>
              <a:t>.</a:t>
            </a:r>
            <a:endParaRPr lang="id-ID" sz="2000" dirty="0" smtClean="0"/>
          </a:p>
          <a:p>
            <a:r>
              <a:rPr lang="id-ID" sz="2000" dirty="0"/>
              <a:t>Personally Identifiable Information (PII) adalah standar yang digunakan untuk menentukan </a:t>
            </a:r>
            <a:r>
              <a:rPr lang="id-ID" sz="2000" dirty="0" smtClean="0"/>
              <a:t>apakah </a:t>
            </a:r>
            <a:r>
              <a:rPr lang="id-ID" sz="2000" dirty="0"/>
              <a:t>informasi yang ada dapat melakukan identifikasi entitas individu secara lansung atau tidak </a:t>
            </a:r>
            <a:r>
              <a:rPr lang="id-ID" sz="2000" dirty="0" smtClean="0"/>
              <a:t>langsung</a:t>
            </a:r>
          </a:p>
          <a:p>
            <a:r>
              <a:rPr lang="id-ID" sz="2000" dirty="0"/>
              <a:t>Contoh data sensitif menurut PII:</a:t>
            </a:r>
            <a:br>
              <a:rPr lang="id-ID" sz="2000" dirty="0"/>
            </a:br>
            <a:r>
              <a:rPr lang="id-ID" sz="2000" dirty="0"/>
              <a:t>Identitas diri </a:t>
            </a:r>
            <a:r>
              <a:rPr lang="id-ID" sz="2000" dirty="0" smtClean="0"/>
              <a:t>(nama </a:t>
            </a:r>
            <a:r>
              <a:rPr lang="id-ID" sz="2000" dirty="0"/>
              <a:t>lengkap, tempat tanggal lahir, alamat </a:t>
            </a:r>
            <a:r>
              <a:rPr lang="id-ID" sz="2000" dirty="0" smtClean="0"/>
              <a:t>rumah), </a:t>
            </a:r>
            <a:r>
              <a:rPr lang="id-ID" sz="2000" dirty="0"/>
              <a:t>nomor identitas (</a:t>
            </a:r>
            <a:r>
              <a:rPr lang="id-ID" sz="2000" dirty="0" smtClean="0"/>
              <a:t>no. </a:t>
            </a:r>
            <a:r>
              <a:rPr lang="id-ID" sz="2000" dirty="0"/>
              <a:t>kartu </a:t>
            </a:r>
            <a:r>
              <a:rPr lang="id-ID" sz="2000" dirty="0" smtClean="0"/>
              <a:t>kredit, NIK, no. telepon)</a:t>
            </a:r>
          </a:p>
          <a:p>
            <a:r>
              <a:rPr lang="id-ID" sz="2000" dirty="0" smtClean="0"/>
              <a:t>Contoh data non sensitif menurut PII:</a:t>
            </a:r>
            <a:br>
              <a:rPr lang="id-ID" sz="2000" dirty="0" smtClean="0"/>
            </a:br>
            <a:r>
              <a:rPr lang="id-ID" sz="2000" dirty="0" smtClean="0"/>
              <a:t>Rekaman </a:t>
            </a:r>
            <a:r>
              <a:rPr lang="id-ID" sz="2000" dirty="0"/>
              <a:t>medis, </a:t>
            </a:r>
            <a:r>
              <a:rPr lang="id-ID" sz="2000" dirty="0" smtClean="0"/>
              <a:t>riwayat pendidikan, riwayat pekerjaan, informasi finasial, letak geografis (kodepos)</a:t>
            </a:r>
            <a:endParaRPr lang="id-ID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pRivasi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0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11"/>
    </mc:Choice>
    <mc:Fallback xmlns="">
      <p:transition spd="slow" advTm="60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28650" y="1984375"/>
            <a:ext cx="7467600" cy="4873625"/>
          </a:xfrm>
        </p:spPr>
        <p:txBody>
          <a:bodyPr>
            <a:normAutofit/>
          </a:bodyPr>
          <a:lstStyle/>
          <a:p>
            <a:r>
              <a:rPr lang="id-ID" sz="2000" dirty="0" smtClean="0"/>
              <a:t>Metodologi </a:t>
            </a:r>
            <a:r>
              <a:rPr lang="id-ID" sz="2000" dirty="0"/>
              <a:t>yang dirancang khusus untuk menjamin </a:t>
            </a:r>
            <a:r>
              <a:rPr lang="id-ID" sz="2000" dirty="0" smtClean="0"/>
              <a:t>tingkat </a:t>
            </a:r>
            <a:r>
              <a:rPr lang="id-ID" sz="2000" dirty="0"/>
              <a:t>privasi pada level </a:t>
            </a:r>
            <a:r>
              <a:rPr lang="id-ID" sz="2000" dirty="0" smtClean="0"/>
              <a:t>tertentu dan memaksimalkan utilitas data saat dilakukan proses data mining. </a:t>
            </a:r>
          </a:p>
          <a:p>
            <a:r>
              <a:rPr lang="id-ID" sz="2000" dirty="0" smtClean="0"/>
              <a:t>Contoh bidang penerapannya adalah e-commerce, </a:t>
            </a:r>
            <a:r>
              <a:rPr lang="en-US" sz="2000" dirty="0" smtClean="0"/>
              <a:t>cloud </a:t>
            </a:r>
            <a:r>
              <a:rPr lang="en-US" sz="2000" dirty="0"/>
              <a:t>computing, e-health, wireless </a:t>
            </a:r>
            <a:r>
              <a:rPr lang="en-US" sz="2000" dirty="0" smtClean="0"/>
              <a:t>sensor</a:t>
            </a:r>
            <a:r>
              <a:rPr lang="id-ID" sz="2000" dirty="0" smtClean="0"/>
              <a:t>, dan bidang lainnya </a:t>
            </a:r>
            <a:br>
              <a:rPr lang="id-ID" sz="2000" dirty="0" smtClean="0"/>
            </a:br>
            <a:r>
              <a:rPr lang="id-ID" sz="2000" dirty="0" smtClean="0"/>
              <a:t>mengolah data sensitif.</a:t>
            </a:r>
          </a:p>
          <a:p>
            <a:r>
              <a:rPr lang="id-ID" sz="2000" dirty="0" smtClean="0"/>
              <a:t>Salah satu contoh implementasi dari PPDM adalah teknik anonimisasi data dengan metode k-anonymity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Privacy-preserving</a:t>
            </a:r>
            <a:br>
              <a:rPr lang="id-ID" dirty="0" smtClean="0"/>
            </a:br>
            <a:r>
              <a:rPr lang="id-ID" dirty="0" smtClean="0"/>
              <a:t>data mining (ppdm)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8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94"/>
    </mc:Choice>
    <mc:Fallback xmlns="">
      <p:transition spd="slow" advTm="41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581170" y="1586708"/>
            <a:ext cx="7467600" cy="4873625"/>
          </a:xfrm>
        </p:spPr>
        <p:txBody>
          <a:bodyPr>
            <a:normAutofit/>
          </a:bodyPr>
          <a:lstStyle/>
          <a:p>
            <a:r>
              <a:rPr lang="id-ID" sz="2000" dirty="0" smtClean="0"/>
              <a:t>Cara </a:t>
            </a:r>
            <a:r>
              <a:rPr lang="id-ID" sz="2000" dirty="0"/>
              <a:t>melindungi data pribadi atau sensitif dengan menghapus atau </a:t>
            </a:r>
            <a:r>
              <a:rPr lang="id-ID" sz="2000" dirty="0" smtClean="0"/>
              <a:t>melakukan generalisasi  </a:t>
            </a:r>
            <a:r>
              <a:rPr lang="id-ID" sz="2000" dirty="0"/>
              <a:t>informasi yang dapat diidentifikasi secara </a:t>
            </a:r>
            <a:r>
              <a:rPr lang="id-ID" sz="2000" dirty="0" smtClean="0"/>
              <a:t>pribadi.</a:t>
            </a:r>
          </a:p>
          <a:p>
            <a:r>
              <a:rPr lang="id-ID" sz="2000" dirty="0" smtClean="0"/>
              <a:t>Metode ini dipilih karena lebih praktis dibandingkan dengan metode enkripsi (harus membuat kunci terlebih dahulu).</a:t>
            </a:r>
          </a:p>
          <a:p>
            <a:r>
              <a:rPr lang="id-ID" sz="2000" dirty="0"/>
              <a:t>Contoh: </a:t>
            </a:r>
            <a:br>
              <a:rPr lang="id-ID" sz="2000" dirty="0"/>
            </a:br>
            <a:r>
              <a:rPr lang="id-ID" sz="2000" dirty="0"/>
              <a:t>Data </a:t>
            </a:r>
            <a:r>
              <a:rPr lang="id-ID" sz="2000" dirty="0" smtClean="0"/>
              <a:t>nominal </a:t>
            </a:r>
            <a:r>
              <a:rPr lang="id-ID" sz="2000" dirty="0"/>
              <a:t>uang seperti </a:t>
            </a:r>
            <a:r>
              <a:rPr lang="id-ID" sz="2000" dirty="0" smtClean="0"/>
              <a:t>berikut: </a:t>
            </a:r>
            <a:r>
              <a:rPr lang="nl-NL" sz="2000" dirty="0"/>
              <a:t>$520.000</a:t>
            </a:r>
            <a:r>
              <a:rPr lang="nl-NL" sz="2000" dirty="0" smtClean="0"/>
              <a:t>,</a:t>
            </a:r>
            <a:r>
              <a:rPr lang="id-ID" sz="2000" dirty="0"/>
              <a:t> </a:t>
            </a:r>
            <a:r>
              <a:rPr lang="nl-NL" sz="2000" dirty="0" smtClean="0"/>
              <a:t>$</a:t>
            </a:r>
            <a:r>
              <a:rPr lang="nl-NL" sz="2000" dirty="0"/>
              <a:t>230.000, $109.000, $875.000, dan $124.000</a:t>
            </a:r>
            <a:r>
              <a:rPr lang="id-ID" sz="2000" dirty="0"/>
              <a:t> </a:t>
            </a:r>
            <a:r>
              <a:rPr lang="id-ID" sz="2000" dirty="0" smtClean="0"/>
              <a:t>akan dilakukan generalisasi menjadi</a:t>
            </a:r>
            <a:r>
              <a:rPr lang="id-ID" sz="2000" dirty="0"/>
              <a:t> </a:t>
            </a:r>
            <a:r>
              <a:rPr lang="id-ID" sz="2000" dirty="0" smtClean="0"/>
              <a:t>&lt; </a:t>
            </a:r>
            <a:r>
              <a:rPr lang="id-ID" sz="2000" dirty="0"/>
              <a:t>$500.000“ dan ≥ $</a:t>
            </a:r>
            <a:r>
              <a:rPr lang="id-ID" sz="2000" dirty="0" smtClean="0"/>
              <a:t>500.000</a:t>
            </a:r>
          </a:p>
          <a:p>
            <a:r>
              <a:rPr lang="id-ID" sz="2000" dirty="0" smtClean="0"/>
              <a:t>Kehilangan informasi yang cukup besar pada proses anonimisasi dapat ditangani dengan pengelompokan data</a:t>
            </a:r>
            <a:br>
              <a:rPr lang="id-ID" sz="2000" dirty="0" smtClean="0"/>
            </a:br>
            <a:r>
              <a:rPr lang="id-ID" sz="2000" dirty="0" smtClean="0"/>
              <a:t>sebelum melakukan proses anonimisasi</a:t>
            </a:r>
            <a:endParaRPr lang="id-ID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Anonimisasi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6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97"/>
    </mc:Choice>
    <mc:Fallback xmlns="">
      <p:transition spd="slow" advTm="72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43876" y="1526886"/>
            <a:ext cx="7671594" cy="4873625"/>
          </a:xfrm>
        </p:spPr>
        <p:txBody>
          <a:bodyPr>
            <a:normAutofit/>
          </a:bodyPr>
          <a:lstStyle/>
          <a:p>
            <a:r>
              <a:rPr lang="id-ID" sz="2000" dirty="0" smtClean="0"/>
              <a:t>Distance digunakan pada algoritma pengelompokan data untuk mencari sebuah data yang paling jauh dari data lainnya </a:t>
            </a:r>
            <a:br>
              <a:rPr lang="id-ID" sz="2000" dirty="0" smtClean="0"/>
            </a:br>
            <a:r>
              <a:rPr lang="id-ID" sz="2000" dirty="0" smtClean="0"/>
              <a:t>ketika ingin membuat cluster baru </a:t>
            </a:r>
            <a:br>
              <a:rPr lang="id-ID" sz="2000" dirty="0" smtClean="0"/>
            </a:br>
            <a:endParaRPr lang="id-ID" sz="2000" dirty="0" smtClean="0"/>
          </a:p>
          <a:p>
            <a:r>
              <a:rPr lang="id-ID" sz="2000" dirty="0" smtClean="0"/>
              <a:t>Distance numerik</a:t>
            </a:r>
          </a:p>
          <a:p>
            <a:endParaRPr lang="id-ID" sz="2000" dirty="0" smtClean="0"/>
          </a:p>
          <a:p>
            <a:endParaRPr lang="id-ID" sz="2000" dirty="0"/>
          </a:p>
          <a:p>
            <a:r>
              <a:rPr lang="id-ID" sz="2000" dirty="0" smtClean="0"/>
              <a:t>Distance kategorikal</a:t>
            </a:r>
          </a:p>
          <a:p>
            <a:endParaRPr lang="id-ID" sz="2000" dirty="0" smtClean="0"/>
          </a:p>
          <a:p>
            <a:endParaRPr lang="id-ID" sz="2000" dirty="0"/>
          </a:p>
          <a:p>
            <a:r>
              <a:rPr lang="id-ID" sz="2000" dirty="0" smtClean="0"/>
              <a:t>Distance record = Distance numerik + Distance kategorikal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Distance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3043960"/>
            <a:ext cx="2863056" cy="919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184" y="5662848"/>
            <a:ext cx="6176963" cy="836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483" y="4346324"/>
            <a:ext cx="2900363" cy="7356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88966" y="2454102"/>
            <a:ext cx="2586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Contoh pohon generalisasi:</a:t>
            </a:r>
            <a:br>
              <a:rPr lang="id-ID" sz="1400" dirty="0" smtClean="0"/>
            </a:br>
            <a:r>
              <a:rPr lang="id-ID" sz="1400" dirty="0" smtClean="0"/>
              <a:t>Diketahui v1 = Iran, v2 = India</a:t>
            </a:r>
            <a:endParaRPr lang="id-ID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950" y="2992287"/>
            <a:ext cx="2577198" cy="1235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135" y="4239530"/>
            <a:ext cx="1057891" cy="2930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558756" y="4277483"/>
            <a:ext cx="594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= 3</a:t>
            </a:r>
            <a:endParaRPr lang="id-ID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8800" y="4532594"/>
            <a:ext cx="652463" cy="24925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021262" y="4506884"/>
            <a:ext cx="594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= 4</a:t>
            </a:r>
            <a:endParaRPr lang="id-ID" sz="1400" dirty="0"/>
          </a:p>
        </p:txBody>
      </p:sp>
      <p:sp>
        <p:nvSpPr>
          <p:cNvPr id="12" name="Rectangle 11"/>
          <p:cNvSpPr/>
          <p:nvPr/>
        </p:nvSpPr>
        <p:spPr>
          <a:xfrm>
            <a:off x="6324600" y="2454102"/>
            <a:ext cx="2710548" cy="2369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59"/>
    </mc:Choice>
    <mc:Fallback xmlns="">
      <p:transition spd="slow" advTm="90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id-ID" dirty="0" smtClean="0"/>
              <a:t>Information loss </a:t>
            </a:r>
            <a:endParaRPr 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324426-9FA7-4EE5-805C-8D4B2CF072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526887"/>
            <a:ext cx="7671594" cy="4873625"/>
          </a:xfrm>
        </p:spPr>
        <p:txBody>
          <a:bodyPr>
            <a:normAutofit/>
          </a:bodyPr>
          <a:lstStyle/>
          <a:p>
            <a:r>
              <a:rPr lang="id-ID" sz="2000" dirty="0" smtClean="0"/>
              <a:t>Information loss digunakan pada algoritma pengelompokan data untuk memastikan apakah data baru yang dikelompokan ke sebuah cluster adalah data yang tidak merubah sifat dari </a:t>
            </a:r>
            <a:br>
              <a:rPr lang="id-ID" sz="2000" dirty="0" smtClean="0"/>
            </a:br>
            <a:r>
              <a:rPr lang="id-ID" sz="2000" dirty="0" smtClean="0"/>
              <a:t>cluster tersebut.</a:t>
            </a:r>
            <a:br>
              <a:rPr lang="id-ID" sz="2000" dirty="0" smtClean="0"/>
            </a:br>
            <a:endParaRPr lang="id-ID" sz="2000" dirty="0" smtClean="0"/>
          </a:p>
          <a:p>
            <a:r>
              <a:rPr lang="id-ID" sz="2000" dirty="0" smtClean="0"/>
              <a:t>Information Loss</a:t>
            </a:r>
          </a:p>
          <a:p>
            <a:endParaRPr lang="id-ID" sz="2000" dirty="0" smtClean="0"/>
          </a:p>
          <a:p>
            <a:endParaRPr lang="id-ID" sz="2000" dirty="0" smtClean="0"/>
          </a:p>
          <a:p>
            <a:endParaRPr lang="id-ID" sz="2000" dirty="0"/>
          </a:p>
          <a:p>
            <a:r>
              <a:rPr lang="id-ID" sz="2000" dirty="0" smtClean="0"/>
              <a:t>Total Information Loss</a:t>
            </a:r>
          </a:p>
          <a:p>
            <a:endParaRPr lang="id-ID" sz="2000" dirty="0" smtClean="0"/>
          </a:p>
          <a:p>
            <a:endParaRPr lang="id-ID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505200"/>
            <a:ext cx="4262739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257800"/>
            <a:ext cx="2776237" cy="59316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0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50"/>
    </mc:Choice>
    <mc:Fallback xmlns="">
      <p:transition spd="slow" advTm="65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plateInformatika-v1.1.0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Informatika-v1.1.1.potx" id="{79934EB4-FF5F-4E92-97F7-18B285765342}" vid="{8F3827DB-5A55-4836-B109-FD2FEA4727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TemplateInformatika-v1.1.0</Template>
  <TotalTime>3934</TotalTime>
  <Words>1008</Words>
  <Application>Microsoft Office PowerPoint</Application>
  <PresentationFormat>On-screen Show (4:3)</PresentationFormat>
  <Paragraphs>243</Paragraphs>
  <Slides>30</Slides>
  <Notes>2</Notes>
  <HiddenSlides>0</HiddenSlides>
  <MMClips>30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Open Sans</vt:lpstr>
      <vt:lpstr>Verdana</vt:lpstr>
      <vt:lpstr>Wingdings</vt:lpstr>
      <vt:lpstr>TemplateInformatika-v1.1.0</vt:lpstr>
      <vt:lpstr>Penerapan Algoritma Anonimisasi Data Pada Lingkungan Big Data</vt:lpstr>
      <vt:lpstr>OUTLINE</vt:lpstr>
      <vt:lpstr>Latar belakang</vt:lpstr>
      <vt:lpstr>Tujuan penelitian</vt:lpstr>
      <vt:lpstr>pRivasi</vt:lpstr>
      <vt:lpstr>Privacy-preserving data mining (ppdm)</vt:lpstr>
      <vt:lpstr>Anonimisasi</vt:lpstr>
      <vt:lpstr>Distance</vt:lpstr>
      <vt:lpstr>Information loss </vt:lpstr>
      <vt:lpstr>Greedy k-member clustering</vt:lpstr>
      <vt:lpstr>PowerPoint Presentation</vt:lpstr>
      <vt:lpstr>Domain Generalization Hierarchy (DGH)</vt:lpstr>
      <vt:lpstr>K-ANONYMITY</vt:lpstr>
      <vt:lpstr>PowerPoint Presentation</vt:lpstr>
      <vt:lpstr>Data pengujian</vt:lpstr>
      <vt:lpstr>Cara eksekusi perangkat lunak</vt:lpstr>
      <vt:lpstr>pengujian</vt:lpstr>
      <vt:lpstr>Pengujian (2)</vt:lpstr>
      <vt:lpstr>Hasil Pengujian Kualitas INFORMASI</vt:lpstr>
      <vt:lpstr>Hasil Pengujian Kualitas INFORMASI (2)</vt:lpstr>
      <vt:lpstr>Hasil Pengujian Kualitas INFORMASI (3)</vt:lpstr>
      <vt:lpstr>Kesimpulan pengujian kualitas informasi</vt:lpstr>
      <vt:lpstr>Hasil Pengujian data mining </vt:lpstr>
      <vt:lpstr>Hasil Pengujian data mining (2)</vt:lpstr>
      <vt:lpstr>Kesimpulan pengujian data mining</vt:lpstr>
      <vt:lpstr>DEMO spark  PERANGKAT LUNAK eKSPLORASI</vt:lpstr>
      <vt:lpstr>DEMO spark  PERANGKAT LUNAK ANONIMISASI</vt:lpstr>
      <vt:lpstr>DEMO spark  PERANGKAT LUNAK PENGUJIAN</vt:lpstr>
      <vt:lpstr>POSTER</vt:lpstr>
      <vt:lpstr>Sekian dan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Information Security</dc:title>
  <dc:creator>ASUS</dc:creator>
  <cp:lastModifiedBy>Windows User</cp:lastModifiedBy>
  <cp:revision>245</cp:revision>
  <dcterms:created xsi:type="dcterms:W3CDTF">2014-01-23T04:13:15Z</dcterms:created>
  <dcterms:modified xsi:type="dcterms:W3CDTF">2021-01-18T06:26:14Z</dcterms:modified>
</cp:coreProperties>
</file>